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Lst>
  <p:sldSz cx="18288000" cy="10287000"/>
  <p:notesSz cx="6858000" cy="9144000"/>
  <p:embeddedFontLst>
    <p:embeddedFont>
      <p:font typeface="Montserrat" panose="00000500000000000000" pitchFamily="2" charset="0"/>
      <p:regular r:id="rId28"/>
      <p:bold r:id="rId29"/>
      <p:italic r:id="rId30"/>
      <p:boldItalic r:id="rId31"/>
    </p:embeddedFont>
    <p:embeddedFont>
      <p:font typeface="Montserrat Bold" panose="00000800000000000000" charset="0"/>
      <p:regular r:id="rId32"/>
    </p:embeddedFont>
    <p:embeddedFont>
      <p:font typeface="Montserrat Bold Italics" panose="020B0604020202020204" charset="0"/>
      <p:regular r:id="rId33"/>
    </p:embeddedFont>
    <p:embeddedFont>
      <p:font typeface="Tahoma" panose="020B0604030504040204" pitchFamily="34" charset="0"/>
      <p:regular r:id="rId34"/>
      <p:bold r:id="rId35"/>
    </p:embeddedFont>
    <p:embeddedFont>
      <p:font typeface="TT Norms" panose="020B0604020202020204" charset="0"/>
      <p:regular r:id="rId36"/>
    </p:embeddedFont>
    <p:embeddedFont>
      <p:font typeface="TT Norms Bol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71" d="100"/>
          <a:sy n="71" d="100"/>
        </p:scale>
        <p:origin x="36" y="-16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0.jpeg"/><Relationship Id="rId7"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10" Type="http://schemas.openxmlformats.org/officeDocument/2006/relationships/image" Target="../media/image35.png"/><Relationship Id="rId4" Type="http://schemas.openxmlformats.org/officeDocument/2006/relationships/image" Target="../media/image12.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0.jpeg"/><Relationship Id="rId7"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39.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8.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5.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png"/><Relationship Id="rId7" Type="http://schemas.openxmlformats.org/officeDocument/2006/relationships/image" Target="../media/image47.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2.png"/><Relationship Id="rId7" Type="http://schemas.openxmlformats.org/officeDocument/2006/relationships/image" Target="../media/image50.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8.png"/><Relationship Id="rId4" Type="http://schemas.openxmlformats.org/officeDocument/2006/relationships/image" Target="../media/image13.svg"/><Relationship Id="rId9" Type="http://schemas.openxmlformats.org/officeDocument/2006/relationships/image" Target="../media/image52.sv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54.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8.png"/><Relationship Id="rId4" Type="http://schemas.openxmlformats.org/officeDocument/2006/relationships/image" Target="../media/image13.svg"/><Relationship Id="rId9" Type="http://schemas.openxmlformats.org/officeDocument/2006/relationships/image" Target="../media/image56.sv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2.png"/><Relationship Id="rId7" Type="http://schemas.openxmlformats.org/officeDocument/2006/relationships/image" Target="../media/image5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8.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1.sv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2.png"/><Relationship Id="rId7" Type="http://schemas.openxmlformats.org/officeDocument/2006/relationships/image" Target="../media/image6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27.svg"/><Relationship Id="rId5" Type="http://schemas.openxmlformats.org/officeDocument/2006/relationships/image" Target="../media/image62.png"/><Relationship Id="rId10" Type="http://schemas.openxmlformats.org/officeDocument/2006/relationships/image" Target="../media/image26.png"/><Relationship Id="rId4" Type="http://schemas.openxmlformats.org/officeDocument/2006/relationships/image" Target="../media/image13.svg"/><Relationship Id="rId9" Type="http://schemas.openxmlformats.org/officeDocument/2006/relationships/image" Target="../media/image66.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0.jpeg"/><Relationship Id="rId7"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0.jpeg"/><Relationship Id="rId7" Type="http://schemas.openxmlformats.org/officeDocument/2006/relationships/image" Target="../media/image13.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3.png"/><Relationship Id="rId10" Type="http://schemas.openxmlformats.org/officeDocument/2006/relationships/image" Target="../media/image29.svg"/><Relationship Id="rId4" Type="http://schemas.openxmlformats.org/officeDocument/2006/relationships/image" Target="../media/image32.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0" y="1544789"/>
            <a:ext cx="20148627" cy="7245889"/>
            <a:chOff x="0" y="0"/>
            <a:chExt cx="5306634" cy="1908382"/>
          </a:xfrm>
        </p:grpSpPr>
        <p:sp>
          <p:nvSpPr>
            <p:cNvPr id="4" name="Freeform 4"/>
            <p:cNvSpPr/>
            <p:nvPr/>
          </p:nvSpPr>
          <p:spPr>
            <a:xfrm>
              <a:off x="0" y="0"/>
              <a:ext cx="5306634" cy="1908382"/>
            </a:xfrm>
            <a:custGeom>
              <a:avLst/>
              <a:gdLst/>
              <a:ahLst/>
              <a:cxnLst/>
              <a:rect l="l" t="t" r="r" b="b"/>
              <a:pathLst>
                <a:path w="5306634" h="1908382">
                  <a:moveTo>
                    <a:pt x="0" y="0"/>
                  </a:moveTo>
                  <a:lnTo>
                    <a:pt x="5306634" y="0"/>
                  </a:lnTo>
                  <a:lnTo>
                    <a:pt x="5306634" y="1908382"/>
                  </a:lnTo>
                  <a:lnTo>
                    <a:pt x="0" y="1908382"/>
                  </a:lnTo>
                  <a:close/>
                </a:path>
              </a:pathLst>
            </a:custGeom>
            <a:gradFill rotWithShape="1">
              <a:gsLst>
                <a:gs pos="0">
                  <a:srgbClr val="003780">
                    <a:alpha val="100000"/>
                  </a:srgbClr>
                </a:gs>
                <a:gs pos="100000">
                  <a:srgbClr val="011F47">
                    <a:alpha val="100000"/>
                  </a:srgbClr>
                </a:gs>
              </a:gsLst>
              <a:lin ang="5400000"/>
            </a:gradFill>
          </p:spPr>
        </p:sp>
        <p:sp>
          <p:nvSpPr>
            <p:cNvPr id="5" name="TextBox 5"/>
            <p:cNvSpPr txBox="1"/>
            <p:nvPr/>
          </p:nvSpPr>
          <p:spPr>
            <a:xfrm>
              <a:off x="0" y="-38100"/>
              <a:ext cx="5306634" cy="194648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14350" y="6016309"/>
            <a:ext cx="9658350" cy="879142"/>
            <a:chOff x="0" y="0"/>
            <a:chExt cx="2543763" cy="231544"/>
          </a:xfrm>
        </p:grpSpPr>
        <p:sp>
          <p:nvSpPr>
            <p:cNvPr id="7" name="Freeform 7"/>
            <p:cNvSpPr/>
            <p:nvPr/>
          </p:nvSpPr>
          <p:spPr>
            <a:xfrm>
              <a:off x="0" y="0"/>
              <a:ext cx="2543763" cy="231544"/>
            </a:xfrm>
            <a:custGeom>
              <a:avLst/>
              <a:gdLst/>
              <a:ahLst/>
              <a:cxnLst/>
              <a:rect l="l" t="t" r="r" b="b"/>
              <a:pathLst>
                <a:path w="2543763" h="231544">
                  <a:moveTo>
                    <a:pt x="80158" y="0"/>
                  </a:moveTo>
                  <a:lnTo>
                    <a:pt x="2463605" y="0"/>
                  </a:lnTo>
                  <a:cubicBezTo>
                    <a:pt x="2484864" y="0"/>
                    <a:pt x="2505253" y="8445"/>
                    <a:pt x="2520285" y="23478"/>
                  </a:cubicBezTo>
                  <a:cubicBezTo>
                    <a:pt x="2535318" y="38510"/>
                    <a:pt x="2543763" y="58899"/>
                    <a:pt x="2543763" y="80158"/>
                  </a:cubicBezTo>
                  <a:lnTo>
                    <a:pt x="2543763" y="151386"/>
                  </a:lnTo>
                  <a:cubicBezTo>
                    <a:pt x="2543763" y="195656"/>
                    <a:pt x="2507875" y="231544"/>
                    <a:pt x="2463605" y="231544"/>
                  </a:cubicBezTo>
                  <a:lnTo>
                    <a:pt x="80158" y="231544"/>
                  </a:lnTo>
                  <a:cubicBezTo>
                    <a:pt x="58899" y="231544"/>
                    <a:pt x="38510" y="223098"/>
                    <a:pt x="23478" y="208066"/>
                  </a:cubicBezTo>
                  <a:cubicBezTo>
                    <a:pt x="8445" y="193033"/>
                    <a:pt x="0" y="172645"/>
                    <a:pt x="0" y="151386"/>
                  </a:cubicBezTo>
                  <a:lnTo>
                    <a:pt x="0" y="80158"/>
                  </a:lnTo>
                  <a:cubicBezTo>
                    <a:pt x="0" y="58899"/>
                    <a:pt x="8445" y="38510"/>
                    <a:pt x="23478" y="23478"/>
                  </a:cubicBezTo>
                  <a:cubicBezTo>
                    <a:pt x="38510" y="8445"/>
                    <a:pt x="58899" y="0"/>
                    <a:pt x="80158" y="0"/>
                  </a:cubicBezTo>
                  <a:close/>
                </a:path>
              </a:pathLst>
            </a:custGeom>
            <a:gradFill rotWithShape="1">
              <a:gsLst>
                <a:gs pos="0">
                  <a:srgbClr val="FF8A01">
                    <a:alpha val="100000"/>
                  </a:srgbClr>
                </a:gs>
                <a:gs pos="100000">
                  <a:srgbClr val="FFCF01">
                    <a:alpha val="100000"/>
                  </a:srgbClr>
                </a:gs>
              </a:gsLst>
              <a:lin ang="2700000"/>
            </a:gradFill>
          </p:spPr>
        </p:sp>
        <p:sp>
          <p:nvSpPr>
            <p:cNvPr id="8" name="TextBox 8"/>
            <p:cNvSpPr txBox="1"/>
            <p:nvPr/>
          </p:nvSpPr>
          <p:spPr>
            <a:xfrm>
              <a:off x="0" y="-38100"/>
              <a:ext cx="2543763" cy="26964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760359" y="400992"/>
            <a:ext cx="9665075" cy="966507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11" name="TextBox 11"/>
            <p:cNvSpPr txBox="1"/>
            <p:nvPr/>
          </p:nvSpPr>
          <p:spPr>
            <a:xfrm>
              <a:off x="76200" y="38100"/>
              <a:ext cx="660400" cy="698500"/>
            </a:xfrm>
            <a:prstGeom prst="rect">
              <a:avLst/>
            </a:prstGeom>
          </p:spPr>
          <p:txBody>
            <a:bodyPr lIns="67130" tIns="67130" rIns="67130" bIns="67130" rtlCol="0" anchor="ctr"/>
            <a:lstStyle/>
            <a:p>
              <a:pPr algn="ctr">
                <a:lnSpc>
                  <a:spcPts val="2659"/>
                </a:lnSpc>
                <a:spcBef>
                  <a:spcPct val="0"/>
                </a:spcBef>
              </a:pPr>
              <a:endParaRPr/>
            </a:p>
          </p:txBody>
        </p:sp>
      </p:grpSp>
      <p:sp>
        <p:nvSpPr>
          <p:cNvPr id="12" name="Freeform 12"/>
          <p:cNvSpPr/>
          <p:nvPr/>
        </p:nvSpPr>
        <p:spPr>
          <a:xfrm>
            <a:off x="11035748" y="1676381"/>
            <a:ext cx="7114297" cy="7114297"/>
          </a:xfrm>
          <a:custGeom>
            <a:avLst/>
            <a:gdLst/>
            <a:ahLst/>
            <a:cxnLst/>
            <a:rect l="l" t="t" r="r" b="b"/>
            <a:pathLst>
              <a:path w="7114297" h="7114297">
                <a:moveTo>
                  <a:pt x="0" y="0"/>
                </a:moveTo>
                <a:lnTo>
                  <a:pt x="7114297" y="0"/>
                </a:lnTo>
                <a:lnTo>
                  <a:pt x="7114297" y="7114297"/>
                </a:lnTo>
                <a:lnTo>
                  <a:pt x="0" y="71142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1916719" y="2312454"/>
            <a:ext cx="5219006" cy="5140819"/>
          </a:xfrm>
          <a:custGeom>
            <a:avLst/>
            <a:gdLst/>
            <a:ahLst/>
            <a:cxnLst/>
            <a:rect l="l" t="t" r="r" b="b"/>
            <a:pathLst>
              <a:path w="5219006" h="5140819">
                <a:moveTo>
                  <a:pt x="0" y="0"/>
                </a:moveTo>
                <a:lnTo>
                  <a:pt x="5219006" y="0"/>
                </a:lnTo>
                <a:lnTo>
                  <a:pt x="5219006" y="5140819"/>
                </a:lnTo>
                <a:lnTo>
                  <a:pt x="0" y="5140819"/>
                </a:lnTo>
                <a:lnTo>
                  <a:pt x="0" y="0"/>
                </a:lnTo>
                <a:close/>
              </a:path>
            </a:pathLst>
          </a:custGeom>
          <a:blipFill>
            <a:blip r:embed="rId5"/>
            <a:stretch>
              <a:fillRect/>
            </a:stretch>
          </a:blipFill>
        </p:spPr>
      </p:sp>
      <p:sp>
        <p:nvSpPr>
          <p:cNvPr id="14" name="TextBox 14"/>
          <p:cNvSpPr txBox="1"/>
          <p:nvPr/>
        </p:nvSpPr>
        <p:spPr>
          <a:xfrm>
            <a:off x="338199" y="2062582"/>
            <a:ext cx="11102479" cy="3124202"/>
          </a:xfrm>
          <a:prstGeom prst="rect">
            <a:avLst/>
          </a:prstGeom>
        </p:spPr>
        <p:txBody>
          <a:bodyPr lIns="0" tIns="0" rIns="0" bIns="0" rtlCol="0" anchor="t">
            <a:spAutoFit/>
          </a:bodyPr>
          <a:lstStyle/>
          <a:p>
            <a:pPr algn="l">
              <a:lnSpc>
                <a:spcPts val="6299"/>
              </a:lnSpc>
              <a:spcBef>
                <a:spcPct val="0"/>
              </a:spcBef>
            </a:pPr>
            <a:r>
              <a:rPr lang="en-US" sz="4499">
                <a:solidFill>
                  <a:srgbClr val="FFFFFF"/>
                </a:solidFill>
                <a:latin typeface="Montserrat"/>
                <a:ea typeface="Montserrat"/>
                <a:cs typeface="Montserrat"/>
                <a:sym typeface="Montserrat"/>
              </a:rPr>
              <a:t>PROPOSAL KERJASAMA</a:t>
            </a:r>
          </a:p>
          <a:p>
            <a:pPr algn="l">
              <a:lnSpc>
                <a:spcPts val="6299"/>
              </a:lnSpc>
              <a:spcBef>
                <a:spcPct val="0"/>
              </a:spcBef>
            </a:pPr>
            <a:r>
              <a:rPr lang="en-US" sz="4499">
                <a:solidFill>
                  <a:srgbClr val="FFFFFF"/>
                </a:solidFill>
                <a:latin typeface="Montserrat"/>
                <a:ea typeface="Montserrat"/>
                <a:cs typeface="Montserrat"/>
                <a:sym typeface="Montserrat"/>
              </a:rPr>
              <a:t>PENYALURAN PEMBIAYAAN PENSIUN</a:t>
            </a:r>
          </a:p>
          <a:p>
            <a:pPr algn="l">
              <a:lnSpc>
                <a:spcPts val="6299"/>
              </a:lnSpc>
              <a:spcBef>
                <a:spcPct val="0"/>
              </a:spcBef>
            </a:pPr>
            <a:r>
              <a:rPr lang="en-US" sz="4499">
                <a:solidFill>
                  <a:srgbClr val="FFFFFF"/>
                </a:solidFill>
                <a:latin typeface="Montserrat"/>
                <a:ea typeface="Montserrat"/>
                <a:cs typeface="Montserrat"/>
                <a:sym typeface="Montserrat"/>
              </a:rPr>
              <a:t>MELALUI LINKAGE PROGRAM</a:t>
            </a:r>
          </a:p>
          <a:p>
            <a:pPr algn="l">
              <a:lnSpc>
                <a:spcPts val="6299"/>
              </a:lnSpc>
              <a:spcBef>
                <a:spcPct val="0"/>
              </a:spcBef>
            </a:pPr>
            <a:r>
              <a:rPr lang="en-US" sz="4499">
                <a:solidFill>
                  <a:srgbClr val="FFFFFF"/>
                </a:solidFill>
                <a:latin typeface="Montserrat"/>
                <a:ea typeface="Montserrat"/>
                <a:cs typeface="Montserrat"/>
                <a:sym typeface="Montserrat"/>
              </a:rPr>
              <a:t>(Channeling) </a:t>
            </a:r>
          </a:p>
        </p:txBody>
      </p:sp>
      <p:sp>
        <p:nvSpPr>
          <p:cNvPr id="15" name="TextBox 15"/>
          <p:cNvSpPr txBox="1"/>
          <p:nvPr/>
        </p:nvSpPr>
        <p:spPr>
          <a:xfrm>
            <a:off x="140356" y="7377073"/>
            <a:ext cx="11498165" cy="695961"/>
          </a:xfrm>
          <a:prstGeom prst="rect">
            <a:avLst/>
          </a:prstGeom>
        </p:spPr>
        <p:txBody>
          <a:bodyPr lIns="0" tIns="0" rIns="0" bIns="0" rtlCol="0" anchor="t">
            <a:spAutoFit/>
          </a:bodyPr>
          <a:lstStyle/>
          <a:p>
            <a:pPr algn="l">
              <a:lnSpc>
                <a:spcPts val="5739"/>
              </a:lnSpc>
              <a:spcBef>
                <a:spcPct val="0"/>
              </a:spcBef>
            </a:pPr>
            <a:r>
              <a:rPr lang="en-US" sz="4099" b="1" dirty="0">
                <a:solidFill>
                  <a:srgbClr val="FFFFFF"/>
                </a:solidFill>
                <a:latin typeface="Montserrat Bold"/>
                <a:ea typeface="Montserrat Bold"/>
                <a:cs typeface="Montserrat Bold"/>
                <a:sym typeface="Montserrat Bold"/>
              </a:rPr>
              <a:t>KOPERASI JASA INSAN JAYA SEJAHTERA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2162360">
            <a:off x="5787877" y="-2649770"/>
            <a:ext cx="11604120" cy="12218208"/>
          </a:xfrm>
          <a:custGeom>
            <a:avLst/>
            <a:gdLst/>
            <a:ahLst/>
            <a:cxnLst/>
            <a:rect l="l" t="t" r="r" b="b"/>
            <a:pathLst>
              <a:path w="11604120" h="12218208">
                <a:moveTo>
                  <a:pt x="0" y="0"/>
                </a:moveTo>
                <a:lnTo>
                  <a:pt x="11604119" y="0"/>
                </a:lnTo>
                <a:lnTo>
                  <a:pt x="11604119" y="12218208"/>
                </a:lnTo>
                <a:lnTo>
                  <a:pt x="0" y="12218208"/>
                </a:lnTo>
                <a:lnTo>
                  <a:pt x="0" y="0"/>
                </a:lnTo>
                <a:close/>
              </a:path>
            </a:pathLst>
          </a:custGeom>
          <a:blipFill>
            <a:blip r:embed="rId3">
              <a:alphaModFix amt="74000"/>
            </a:blip>
            <a:stretch>
              <a:fillRect l="-2645" r="-2645"/>
            </a:stretch>
          </a:blipFill>
        </p:spPr>
      </p:sp>
      <p:sp>
        <p:nvSpPr>
          <p:cNvPr id="4" name="Freeform 4"/>
          <p:cNvSpPr/>
          <p:nvPr/>
        </p:nvSpPr>
        <p:spPr>
          <a:xfrm rot="643619">
            <a:off x="10003997" y="-704077"/>
            <a:ext cx="11604120" cy="12218208"/>
          </a:xfrm>
          <a:custGeom>
            <a:avLst/>
            <a:gdLst/>
            <a:ahLst/>
            <a:cxnLst/>
            <a:rect l="l" t="t" r="r" b="b"/>
            <a:pathLst>
              <a:path w="11604120" h="12218208">
                <a:moveTo>
                  <a:pt x="0" y="0"/>
                </a:moveTo>
                <a:lnTo>
                  <a:pt x="11604119" y="0"/>
                </a:lnTo>
                <a:lnTo>
                  <a:pt x="11604119" y="12218208"/>
                </a:lnTo>
                <a:lnTo>
                  <a:pt x="0" y="12218208"/>
                </a:lnTo>
                <a:lnTo>
                  <a:pt x="0" y="0"/>
                </a:lnTo>
                <a:close/>
              </a:path>
            </a:pathLst>
          </a:custGeom>
          <a:blipFill>
            <a:blip r:embed="rId3">
              <a:alphaModFix amt="74000"/>
            </a:blip>
            <a:stretch>
              <a:fillRect l="-2645" r="-2645"/>
            </a:stretch>
          </a:blipFill>
        </p:spPr>
      </p:sp>
      <p:sp>
        <p:nvSpPr>
          <p:cNvPr id="5" name="Freeform 5"/>
          <p:cNvSpPr/>
          <p:nvPr/>
        </p:nvSpPr>
        <p:spPr>
          <a:xfrm>
            <a:off x="15206301" y="523054"/>
            <a:ext cx="2655573" cy="2652253"/>
          </a:xfrm>
          <a:custGeom>
            <a:avLst/>
            <a:gdLst/>
            <a:ahLst/>
            <a:cxnLst/>
            <a:rect l="l" t="t" r="r" b="b"/>
            <a:pathLst>
              <a:path w="2655573" h="2652253">
                <a:moveTo>
                  <a:pt x="0" y="0"/>
                </a:moveTo>
                <a:lnTo>
                  <a:pt x="2655573" y="0"/>
                </a:lnTo>
                <a:lnTo>
                  <a:pt x="2655573" y="2652254"/>
                </a:lnTo>
                <a:lnTo>
                  <a:pt x="0" y="2652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5806057" y="857829"/>
            <a:ext cx="1532261" cy="1509306"/>
          </a:xfrm>
          <a:custGeom>
            <a:avLst/>
            <a:gdLst/>
            <a:ahLst/>
            <a:cxnLst/>
            <a:rect l="l" t="t" r="r" b="b"/>
            <a:pathLst>
              <a:path w="1532261" h="1509306">
                <a:moveTo>
                  <a:pt x="0" y="0"/>
                </a:moveTo>
                <a:lnTo>
                  <a:pt x="1532261" y="0"/>
                </a:lnTo>
                <a:lnTo>
                  <a:pt x="1532261" y="1509305"/>
                </a:lnTo>
                <a:lnTo>
                  <a:pt x="0" y="1509305"/>
                </a:lnTo>
                <a:lnTo>
                  <a:pt x="0" y="0"/>
                </a:lnTo>
                <a:close/>
              </a:path>
            </a:pathLst>
          </a:custGeom>
          <a:blipFill>
            <a:blip r:embed="rId6"/>
            <a:stretch>
              <a:fillRect/>
            </a:stretch>
          </a:blipFill>
        </p:spPr>
      </p:sp>
      <p:grpSp>
        <p:nvGrpSpPr>
          <p:cNvPr id="7" name="Group 7"/>
          <p:cNvGrpSpPr/>
          <p:nvPr/>
        </p:nvGrpSpPr>
        <p:grpSpPr>
          <a:xfrm>
            <a:off x="400364" y="430104"/>
            <a:ext cx="9947360" cy="1456507"/>
            <a:chOff x="0" y="0"/>
            <a:chExt cx="2619881" cy="383607"/>
          </a:xfrm>
        </p:grpSpPr>
        <p:sp>
          <p:nvSpPr>
            <p:cNvPr id="8" name="Freeform 8"/>
            <p:cNvSpPr/>
            <p:nvPr/>
          </p:nvSpPr>
          <p:spPr>
            <a:xfrm>
              <a:off x="0" y="0"/>
              <a:ext cx="2619881" cy="383607"/>
            </a:xfrm>
            <a:custGeom>
              <a:avLst/>
              <a:gdLst/>
              <a:ahLst/>
              <a:cxnLst/>
              <a:rect l="l" t="t" r="r" b="b"/>
              <a:pathLst>
                <a:path w="2619881" h="383607">
                  <a:moveTo>
                    <a:pt x="77829" y="0"/>
                  </a:moveTo>
                  <a:lnTo>
                    <a:pt x="2542052" y="0"/>
                  </a:lnTo>
                  <a:cubicBezTo>
                    <a:pt x="2585036" y="0"/>
                    <a:pt x="2619881" y="34845"/>
                    <a:pt x="2619881" y="77829"/>
                  </a:cubicBezTo>
                  <a:lnTo>
                    <a:pt x="2619881" y="305778"/>
                  </a:lnTo>
                  <a:cubicBezTo>
                    <a:pt x="2619881" y="326419"/>
                    <a:pt x="2611681" y="346215"/>
                    <a:pt x="2597085" y="360811"/>
                  </a:cubicBezTo>
                  <a:cubicBezTo>
                    <a:pt x="2582490" y="375407"/>
                    <a:pt x="2562694" y="383607"/>
                    <a:pt x="2542052" y="383607"/>
                  </a:cubicBezTo>
                  <a:lnTo>
                    <a:pt x="77829" y="383607"/>
                  </a:lnTo>
                  <a:cubicBezTo>
                    <a:pt x="34845" y="383607"/>
                    <a:pt x="0" y="348762"/>
                    <a:pt x="0" y="305778"/>
                  </a:cubicBezTo>
                  <a:lnTo>
                    <a:pt x="0" y="77829"/>
                  </a:lnTo>
                  <a:cubicBezTo>
                    <a:pt x="0" y="34845"/>
                    <a:pt x="34845" y="0"/>
                    <a:pt x="77829" y="0"/>
                  </a:cubicBezTo>
                  <a:close/>
                </a:path>
              </a:pathLst>
            </a:custGeom>
            <a:gradFill rotWithShape="1">
              <a:gsLst>
                <a:gs pos="0">
                  <a:srgbClr val="003780">
                    <a:alpha val="100000"/>
                  </a:srgbClr>
                </a:gs>
                <a:gs pos="100000">
                  <a:srgbClr val="011F47">
                    <a:alpha val="100000"/>
                  </a:srgbClr>
                </a:gs>
              </a:gsLst>
              <a:lin ang="5400000"/>
            </a:gradFill>
          </p:spPr>
        </p:sp>
        <p:sp>
          <p:nvSpPr>
            <p:cNvPr id="9" name="TextBox 9"/>
            <p:cNvSpPr txBox="1"/>
            <p:nvPr/>
          </p:nvSpPr>
          <p:spPr>
            <a:xfrm>
              <a:off x="0" y="-133350"/>
              <a:ext cx="2619881" cy="516957"/>
            </a:xfrm>
            <a:prstGeom prst="rect">
              <a:avLst/>
            </a:prstGeom>
          </p:spPr>
          <p:txBody>
            <a:bodyPr lIns="50800" tIns="50800" rIns="50800" bIns="50800" rtlCol="0" anchor="ctr"/>
            <a:lstStyle/>
            <a:p>
              <a:pPr algn="ctr">
                <a:lnSpc>
                  <a:spcPts val="9799"/>
                </a:lnSpc>
              </a:pPr>
              <a:endParaRPr/>
            </a:p>
          </p:txBody>
        </p:sp>
      </p:grpSp>
      <p:sp>
        <p:nvSpPr>
          <p:cNvPr id="10" name="Freeform 10"/>
          <p:cNvSpPr/>
          <p:nvPr/>
        </p:nvSpPr>
        <p:spPr>
          <a:xfrm>
            <a:off x="304466" y="4902067"/>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268661" y="6643738"/>
            <a:ext cx="839999" cy="445199"/>
          </a:xfrm>
          <a:custGeom>
            <a:avLst/>
            <a:gdLst/>
            <a:ahLst/>
            <a:cxnLst/>
            <a:rect l="l" t="t" r="r" b="b"/>
            <a:pathLst>
              <a:path w="839999" h="445199">
                <a:moveTo>
                  <a:pt x="0" y="0"/>
                </a:moveTo>
                <a:lnTo>
                  <a:pt x="839999" y="0"/>
                </a:lnTo>
                <a:lnTo>
                  <a:pt x="839999" y="445200"/>
                </a:lnTo>
                <a:lnTo>
                  <a:pt x="0" y="445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296203" y="8033166"/>
            <a:ext cx="839999" cy="445199"/>
          </a:xfrm>
          <a:custGeom>
            <a:avLst/>
            <a:gdLst/>
            <a:ahLst/>
            <a:cxnLst/>
            <a:rect l="l" t="t" r="r" b="b"/>
            <a:pathLst>
              <a:path w="839999" h="445199">
                <a:moveTo>
                  <a:pt x="0" y="0"/>
                </a:moveTo>
                <a:lnTo>
                  <a:pt x="839999" y="0"/>
                </a:lnTo>
                <a:lnTo>
                  <a:pt x="839999" y="445200"/>
                </a:lnTo>
                <a:lnTo>
                  <a:pt x="0" y="445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3" name="Group 13"/>
          <p:cNvGrpSpPr/>
          <p:nvPr/>
        </p:nvGrpSpPr>
        <p:grpSpPr>
          <a:xfrm>
            <a:off x="528875" y="3029408"/>
            <a:ext cx="5550411" cy="50514"/>
            <a:chOff x="0" y="0"/>
            <a:chExt cx="1830239" cy="16657"/>
          </a:xfrm>
        </p:grpSpPr>
        <p:sp>
          <p:nvSpPr>
            <p:cNvPr id="14" name="Freeform 14"/>
            <p:cNvSpPr/>
            <p:nvPr/>
          </p:nvSpPr>
          <p:spPr>
            <a:xfrm>
              <a:off x="0" y="0"/>
              <a:ext cx="1830239" cy="16657"/>
            </a:xfrm>
            <a:custGeom>
              <a:avLst/>
              <a:gdLst/>
              <a:ahLst/>
              <a:cxnLst/>
              <a:rect l="l" t="t" r="r" b="b"/>
              <a:pathLst>
                <a:path w="1830239" h="16657">
                  <a:moveTo>
                    <a:pt x="8328" y="0"/>
                  </a:moveTo>
                  <a:lnTo>
                    <a:pt x="1821910" y="0"/>
                  </a:lnTo>
                  <a:cubicBezTo>
                    <a:pt x="1826510" y="0"/>
                    <a:pt x="1830239" y="3729"/>
                    <a:pt x="1830239" y="8328"/>
                  </a:cubicBezTo>
                  <a:lnTo>
                    <a:pt x="1830239" y="8328"/>
                  </a:lnTo>
                  <a:cubicBezTo>
                    <a:pt x="1830239" y="10537"/>
                    <a:pt x="1829361" y="12656"/>
                    <a:pt x="1827799" y="14218"/>
                  </a:cubicBezTo>
                  <a:cubicBezTo>
                    <a:pt x="1826238" y="15779"/>
                    <a:pt x="1824119" y="16657"/>
                    <a:pt x="1821910" y="16657"/>
                  </a:cubicBezTo>
                  <a:lnTo>
                    <a:pt x="8328" y="16657"/>
                  </a:lnTo>
                  <a:cubicBezTo>
                    <a:pt x="3729" y="16657"/>
                    <a:pt x="0" y="12928"/>
                    <a:pt x="0" y="8328"/>
                  </a:cubicBezTo>
                  <a:lnTo>
                    <a:pt x="0" y="8328"/>
                  </a:lnTo>
                  <a:cubicBezTo>
                    <a:pt x="0" y="3729"/>
                    <a:pt x="3729" y="0"/>
                    <a:pt x="8328" y="0"/>
                  </a:cubicBezTo>
                  <a:close/>
                </a:path>
              </a:pathLst>
            </a:custGeom>
            <a:solidFill>
              <a:srgbClr val="003780"/>
            </a:solidFill>
          </p:spPr>
        </p:sp>
        <p:sp>
          <p:nvSpPr>
            <p:cNvPr id="15" name="TextBox 15"/>
            <p:cNvSpPr txBox="1"/>
            <p:nvPr/>
          </p:nvSpPr>
          <p:spPr>
            <a:xfrm>
              <a:off x="0" y="-38100"/>
              <a:ext cx="1830239" cy="54757"/>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8690713" y="8034200"/>
            <a:ext cx="9112996" cy="2904767"/>
          </a:xfrm>
          <a:custGeom>
            <a:avLst/>
            <a:gdLst/>
            <a:ahLst/>
            <a:cxnLst/>
            <a:rect l="l" t="t" r="r" b="b"/>
            <a:pathLst>
              <a:path w="9112996" h="2904767">
                <a:moveTo>
                  <a:pt x="0" y="0"/>
                </a:moveTo>
                <a:lnTo>
                  <a:pt x="9112996" y="0"/>
                </a:lnTo>
                <a:lnTo>
                  <a:pt x="9112996" y="2904768"/>
                </a:lnTo>
                <a:lnTo>
                  <a:pt x="0" y="2904768"/>
                </a:lnTo>
                <a:lnTo>
                  <a:pt x="0" y="0"/>
                </a:lnTo>
                <a:close/>
              </a:path>
            </a:pathLst>
          </a:custGeom>
          <a:blipFill>
            <a:blip r:embed="rId9">
              <a:alphaModFix amt="60000"/>
            </a:blip>
            <a:stretch>
              <a:fillRect/>
            </a:stretch>
          </a:blipFill>
        </p:spPr>
      </p:sp>
      <p:sp>
        <p:nvSpPr>
          <p:cNvPr id="17" name="TextBox 17"/>
          <p:cNvSpPr txBox="1"/>
          <p:nvPr/>
        </p:nvSpPr>
        <p:spPr>
          <a:xfrm>
            <a:off x="767899" y="456782"/>
            <a:ext cx="9338395" cy="1193800"/>
          </a:xfrm>
          <a:prstGeom prst="rect">
            <a:avLst/>
          </a:prstGeom>
        </p:spPr>
        <p:txBody>
          <a:bodyPr lIns="0" tIns="0" rIns="0" bIns="0" rtlCol="0" anchor="t">
            <a:spAutoFit/>
          </a:bodyPr>
          <a:lstStyle/>
          <a:p>
            <a:pPr algn="l">
              <a:lnSpc>
                <a:spcPts val="9799"/>
              </a:lnSpc>
            </a:pPr>
            <a:r>
              <a:rPr lang="en-US" sz="6999" b="1">
                <a:solidFill>
                  <a:srgbClr val="FFCF01"/>
                </a:solidFill>
                <a:latin typeface="Montserrat Bold"/>
                <a:ea typeface="Montserrat Bold"/>
                <a:cs typeface="Montserrat Bold"/>
                <a:sym typeface="Montserrat Bold"/>
              </a:rPr>
              <a:t>PROFIL PENGURUS</a:t>
            </a:r>
          </a:p>
        </p:txBody>
      </p:sp>
      <p:sp>
        <p:nvSpPr>
          <p:cNvPr id="18" name="TextBox 18"/>
          <p:cNvSpPr txBox="1"/>
          <p:nvPr/>
        </p:nvSpPr>
        <p:spPr>
          <a:xfrm>
            <a:off x="462200" y="2984672"/>
            <a:ext cx="7623849" cy="854075"/>
          </a:xfrm>
          <a:prstGeom prst="rect">
            <a:avLst/>
          </a:prstGeom>
        </p:spPr>
        <p:txBody>
          <a:bodyPr lIns="0" tIns="0" rIns="0" bIns="0" rtlCol="0" anchor="t">
            <a:spAutoFit/>
          </a:bodyPr>
          <a:lstStyle/>
          <a:p>
            <a:pPr algn="l">
              <a:lnSpc>
                <a:spcPts val="7000"/>
              </a:lnSpc>
              <a:spcBef>
                <a:spcPct val="0"/>
              </a:spcBef>
            </a:pPr>
            <a:r>
              <a:rPr lang="en-US" sz="5000" b="1">
                <a:solidFill>
                  <a:srgbClr val="000000"/>
                </a:solidFill>
                <a:latin typeface="Montserrat Bold"/>
                <a:ea typeface="Montserrat Bold"/>
                <a:cs typeface="Montserrat Bold"/>
                <a:sym typeface="Montserrat Bold"/>
              </a:rPr>
              <a:t>BENDAHARA</a:t>
            </a:r>
          </a:p>
        </p:txBody>
      </p:sp>
      <p:sp>
        <p:nvSpPr>
          <p:cNvPr id="19" name="TextBox 19"/>
          <p:cNvSpPr txBox="1"/>
          <p:nvPr/>
        </p:nvSpPr>
        <p:spPr>
          <a:xfrm>
            <a:off x="481250" y="2092219"/>
            <a:ext cx="8965782" cy="854075"/>
          </a:xfrm>
          <a:prstGeom prst="rect">
            <a:avLst/>
          </a:prstGeom>
        </p:spPr>
        <p:txBody>
          <a:bodyPr lIns="0" tIns="0" rIns="0" bIns="0" rtlCol="0" anchor="t">
            <a:spAutoFit/>
          </a:bodyPr>
          <a:lstStyle/>
          <a:p>
            <a:pPr algn="l">
              <a:lnSpc>
                <a:spcPts val="7000"/>
              </a:lnSpc>
              <a:spcBef>
                <a:spcPct val="0"/>
              </a:spcBef>
            </a:pPr>
            <a:r>
              <a:rPr lang="en-US" sz="5000">
                <a:solidFill>
                  <a:srgbClr val="000000"/>
                </a:solidFill>
                <a:latin typeface="Montserrat"/>
                <a:ea typeface="Montserrat"/>
                <a:cs typeface="Montserrat"/>
                <a:sym typeface="Montserrat"/>
              </a:rPr>
              <a:t>EDY SUSENO, SE</a:t>
            </a:r>
          </a:p>
        </p:txBody>
      </p:sp>
      <p:sp>
        <p:nvSpPr>
          <p:cNvPr id="20" name="Freeform 20"/>
          <p:cNvSpPr/>
          <p:nvPr/>
        </p:nvSpPr>
        <p:spPr>
          <a:xfrm>
            <a:off x="9904572" y="-110185"/>
            <a:ext cx="8383428" cy="10397185"/>
          </a:xfrm>
          <a:custGeom>
            <a:avLst/>
            <a:gdLst/>
            <a:ahLst/>
            <a:cxnLst/>
            <a:rect l="l" t="t" r="r" b="b"/>
            <a:pathLst>
              <a:path w="8383428" h="10397185">
                <a:moveTo>
                  <a:pt x="0" y="0"/>
                </a:moveTo>
                <a:lnTo>
                  <a:pt x="8383428" y="0"/>
                </a:lnTo>
                <a:lnTo>
                  <a:pt x="8383428" y="10397185"/>
                </a:lnTo>
                <a:lnTo>
                  <a:pt x="0" y="10397185"/>
                </a:lnTo>
                <a:lnTo>
                  <a:pt x="0" y="0"/>
                </a:lnTo>
                <a:close/>
              </a:path>
            </a:pathLst>
          </a:custGeom>
          <a:blipFill>
            <a:blip r:embed="rId10"/>
            <a:stretch>
              <a:fillRect l="-39791" t="-22640" r="-35048" b="-85059"/>
            </a:stretch>
          </a:blipFill>
        </p:spPr>
      </p:sp>
      <p:sp>
        <p:nvSpPr>
          <p:cNvPr id="21" name="TextBox 21"/>
          <p:cNvSpPr txBox="1"/>
          <p:nvPr/>
        </p:nvSpPr>
        <p:spPr>
          <a:xfrm>
            <a:off x="1331407" y="7940488"/>
            <a:ext cx="2534493" cy="563880"/>
          </a:xfrm>
          <a:prstGeom prst="rect">
            <a:avLst/>
          </a:prstGeom>
        </p:spPr>
        <p:txBody>
          <a:bodyPr lIns="0" tIns="0" rIns="0" bIns="0" rtlCol="0" anchor="t">
            <a:spAutoFit/>
          </a:bodyPr>
          <a:lstStyle/>
          <a:p>
            <a:pPr algn="just">
              <a:lnSpc>
                <a:spcPts val="4620"/>
              </a:lnSpc>
              <a:spcBef>
                <a:spcPct val="0"/>
              </a:spcBef>
            </a:pPr>
            <a:r>
              <a:rPr lang="en-US" sz="3300" dirty="0">
                <a:solidFill>
                  <a:srgbClr val="000000"/>
                </a:solidFill>
                <a:latin typeface="Montserrat"/>
                <a:ea typeface="Montserrat"/>
                <a:cs typeface="Montserrat"/>
                <a:sym typeface="Montserrat"/>
              </a:rPr>
              <a:t>2009 - 2014 </a:t>
            </a:r>
          </a:p>
        </p:txBody>
      </p:sp>
      <p:sp>
        <p:nvSpPr>
          <p:cNvPr id="22" name="TextBox 22"/>
          <p:cNvSpPr txBox="1"/>
          <p:nvPr/>
        </p:nvSpPr>
        <p:spPr>
          <a:xfrm>
            <a:off x="1387822" y="6575810"/>
            <a:ext cx="2534493" cy="563880"/>
          </a:xfrm>
          <a:prstGeom prst="rect">
            <a:avLst/>
          </a:prstGeom>
        </p:spPr>
        <p:txBody>
          <a:bodyPr lIns="0" tIns="0" rIns="0" bIns="0" rtlCol="0" anchor="t">
            <a:spAutoFit/>
          </a:bodyPr>
          <a:lstStyle/>
          <a:p>
            <a:pPr algn="just">
              <a:lnSpc>
                <a:spcPts val="4620"/>
              </a:lnSpc>
              <a:spcBef>
                <a:spcPct val="0"/>
              </a:spcBef>
            </a:pPr>
            <a:r>
              <a:rPr lang="en-US" sz="3300" dirty="0">
                <a:solidFill>
                  <a:srgbClr val="000000"/>
                </a:solidFill>
                <a:latin typeface="Montserrat"/>
                <a:ea typeface="Montserrat"/>
                <a:cs typeface="Montserrat"/>
                <a:sym typeface="Montserrat"/>
              </a:rPr>
              <a:t>2014 - 2019  </a:t>
            </a:r>
          </a:p>
        </p:txBody>
      </p:sp>
      <p:sp>
        <p:nvSpPr>
          <p:cNvPr id="23" name="TextBox 23"/>
          <p:cNvSpPr txBox="1"/>
          <p:nvPr/>
        </p:nvSpPr>
        <p:spPr>
          <a:xfrm>
            <a:off x="4754399" y="6436997"/>
            <a:ext cx="6131547" cy="1144905"/>
          </a:xfrm>
          <a:prstGeom prst="rect">
            <a:avLst/>
          </a:prstGeom>
        </p:spPr>
        <p:txBody>
          <a:bodyPr lIns="0" tIns="0" rIns="0" bIns="0" rtlCol="0" anchor="t">
            <a:spAutoFit/>
          </a:bodyPr>
          <a:lstStyle/>
          <a:p>
            <a:pPr algn="l">
              <a:lnSpc>
                <a:spcPts val="4620"/>
              </a:lnSpc>
              <a:spcBef>
                <a:spcPct val="0"/>
              </a:spcBef>
            </a:pPr>
            <a:r>
              <a:rPr lang="en-US" sz="2800" dirty="0" err="1">
                <a:solidFill>
                  <a:srgbClr val="000000"/>
                </a:solidFill>
                <a:latin typeface="Montserrat"/>
                <a:ea typeface="Montserrat"/>
                <a:cs typeface="Montserrat"/>
                <a:sym typeface="Montserrat"/>
              </a:rPr>
              <a:t>Kepala</a:t>
            </a:r>
            <a:r>
              <a:rPr lang="en-US" sz="2800" dirty="0">
                <a:solidFill>
                  <a:srgbClr val="000000"/>
                </a:solidFill>
                <a:latin typeface="Montserrat"/>
                <a:ea typeface="Montserrat"/>
                <a:cs typeface="Montserrat"/>
                <a:sym typeface="Montserrat"/>
              </a:rPr>
              <a:t> Unit Marketing </a:t>
            </a:r>
            <a:r>
              <a:rPr lang="en-US" sz="2800" dirty="0" err="1">
                <a:solidFill>
                  <a:srgbClr val="000000"/>
                </a:solidFill>
                <a:latin typeface="Montserrat"/>
                <a:ea typeface="Montserrat"/>
                <a:cs typeface="Montserrat"/>
                <a:sym typeface="Montserrat"/>
              </a:rPr>
              <a:t>Kredit</a:t>
            </a:r>
            <a:r>
              <a:rPr lang="en-US" sz="2800" dirty="0">
                <a:solidFill>
                  <a:srgbClr val="000000"/>
                </a:solidFill>
                <a:latin typeface="Montserrat"/>
                <a:ea typeface="Montserrat"/>
                <a:cs typeface="Montserrat"/>
                <a:sym typeface="Montserrat"/>
              </a:rPr>
              <a:t> PT Bank </a:t>
            </a:r>
            <a:r>
              <a:rPr lang="en-US" sz="2800" dirty="0" err="1">
                <a:solidFill>
                  <a:srgbClr val="000000"/>
                </a:solidFill>
                <a:latin typeface="Montserrat"/>
                <a:ea typeface="Montserrat"/>
                <a:cs typeface="Montserrat"/>
                <a:sym typeface="Montserrat"/>
              </a:rPr>
              <a:t>Yudha</a:t>
            </a:r>
            <a:r>
              <a:rPr lang="en-US" sz="2800" dirty="0">
                <a:solidFill>
                  <a:srgbClr val="000000"/>
                </a:solidFill>
                <a:latin typeface="Montserrat"/>
                <a:ea typeface="Montserrat"/>
                <a:cs typeface="Montserrat"/>
                <a:sym typeface="Montserrat"/>
              </a:rPr>
              <a:t> </a:t>
            </a:r>
            <a:r>
              <a:rPr lang="en-US" sz="2800" dirty="0" err="1">
                <a:solidFill>
                  <a:srgbClr val="000000"/>
                </a:solidFill>
                <a:latin typeface="Montserrat"/>
                <a:ea typeface="Montserrat"/>
                <a:cs typeface="Montserrat"/>
                <a:sym typeface="Montserrat"/>
              </a:rPr>
              <a:t>Bakti</a:t>
            </a:r>
            <a:endParaRPr lang="en-US" sz="2800" dirty="0">
              <a:solidFill>
                <a:srgbClr val="000000"/>
              </a:solidFill>
              <a:latin typeface="Montserrat"/>
              <a:ea typeface="Montserrat"/>
              <a:cs typeface="Montserrat"/>
              <a:sym typeface="Montserrat"/>
            </a:endParaRPr>
          </a:p>
        </p:txBody>
      </p:sp>
      <p:sp>
        <p:nvSpPr>
          <p:cNvPr id="24" name="TextBox 24"/>
          <p:cNvSpPr txBox="1"/>
          <p:nvPr/>
        </p:nvSpPr>
        <p:spPr>
          <a:xfrm>
            <a:off x="4760721" y="7901903"/>
            <a:ext cx="6131547" cy="531171"/>
          </a:xfrm>
          <a:prstGeom prst="rect">
            <a:avLst/>
          </a:prstGeom>
        </p:spPr>
        <p:txBody>
          <a:bodyPr lIns="0" tIns="0" rIns="0" bIns="0" rtlCol="0" anchor="t">
            <a:spAutoFit/>
          </a:bodyPr>
          <a:lstStyle/>
          <a:p>
            <a:pPr algn="l">
              <a:lnSpc>
                <a:spcPts val="4620"/>
              </a:lnSpc>
              <a:spcBef>
                <a:spcPct val="0"/>
              </a:spcBef>
            </a:pPr>
            <a:r>
              <a:rPr lang="en-US" sz="2800" dirty="0">
                <a:solidFill>
                  <a:srgbClr val="000000"/>
                </a:solidFill>
                <a:latin typeface="Montserrat"/>
                <a:ea typeface="Montserrat"/>
                <a:cs typeface="Montserrat"/>
                <a:sym typeface="Montserrat"/>
              </a:rPr>
              <a:t>Staff </a:t>
            </a:r>
            <a:r>
              <a:rPr lang="en-US" sz="2800" dirty="0" err="1">
                <a:solidFill>
                  <a:srgbClr val="000000"/>
                </a:solidFill>
                <a:latin typeface="Montserrat"/>
                <a:ea typeface="Montserrat"/>
                <a:cs typeface="Montserrat"/>
                <a:sym typeface="Montserrat"/>
              </a:rPr>
              <a:t>Kredit</a:t>
            </a:r>
            <a:r>
              <a:rPr lang="en-US" sz="2800" dirty="0">
                <a:solidFill>
                  <a:srgbClr val="000000"/>
                </a:solidFill>
                <a:latin typeface="Montserrat"/>
                <a:ea typeface="Montserrat"/>
                <a:cs typeface="Montserrat"/>
                <a:sym typeface="Montserrat"/>
              </a:rPr>
              <a:t> PT Bank </a:t>
            </a:r>
            <a:r>
              <a:rPr lang="en-US" sz="2800" dirty="0" err="1">
                <a:solidFill>
                  <a:srgbClr val="000000"/>
                </a:solidFill>
                <a:latin typeface="Montserrat"/>
                <a:ea typeface="Montserrat"/>
                <a:cs typeface="Montserrat"/>
                <a:sym typeface="Montserrat"/>
              </a:rPr>
              <a:t>Yudha</a:t>
            </a:r>
            <a:r>
              <a:rPr lang="en-US" sz="2800" dirty="0">
                <a:solidFill>
                  <a:srgbClr val="000000"/>
                </a:solidFill>
                <a:latin typeface="Montserrat"/>
                <a:ea typeface="Montserrat"/>
                <a:cs typeface="Montserrat"/>
                <a:sym typeface="Montserrat"/>
              </a:rPr>
              <a:t> </a:t>
            </a:r>
            <a:r>
              <a:rPr lang="en-US" sz="2800" dirty="0" err="1">
                <a:solidFill>
                  <a:srgbClr val="000000"/>
                </a:solidFill>
                <a:latin typeface="Montserrat"/>
                <a:ea typeface="Montserrat"/>
                <a:cs typeface="Montserrat"/>
                <a:sym typeface="Montserrat"/>
              </a:rPr>
              <a:t>Bakti</a:t>
            </a:r>
            <a:endParaRPr lang="en-US" sz="2800" dirty="0">
              <a:solidFill>
                <a:srgbClr val="000000"/>
              </a:solidFill>
              <a:latin typeface="Montserrat"/>
              <a:ea typeface="Montserrat"/>
              <a:cs typeface="Montserrat"/>
              <a:sym typeface="Montserrat"/>
            </a:endParaRPr>
          </a:p>
        </p:txBody>
      </p:sp>
      <p:sp>
        <p:nvSpPr>
          <p:cNvPr id="25" name="TextBox 25"/>
          <p:cNvSpPr txBox="1"/>
          <p:nvPr/>
        </p:nvSpPr>
        <p:spPr>
          <a:xfrm>
            <a:off x="1315490" y="4825867"/>
            <a:ext cx="3517876" cy="543803"/>
          </a:xfrm>
          <a:prstGeom prst="rect">
            <a:avLst/>
          </a:prstGeom>
        </p:spPr>
        <p:txBody>
          <a:bodyPr wrap="square" lIns="0" tIns="0" rIns="0" bIns="0" rtlCol="0" anchor="t">
            <a:spAutoFit/>
          </a:bodyPr>
          <a:lstStyle/>
          <a:p>
            <a:pPr algn="just">
              <a:lnSpc>
                <a:spcPts val="4620"/>
              </a:lnSpc>
              <a:spcBef>
                <a:spcPct val="0"/>
              </a:spcBef>
            </a:pPr>
            <a:r>
              <a:rPr lang="en-US" sz="3200" dirty="0">
                <a:solidFill>
                  <a:srgbClr val="000000"/>
                </a:solidFill>
                <a:latin typeface="Montserrat"/>
                <a:ea typeface="Montserrat"/>
                <a:cs typeface="Montserrat"/>
                <a:sym typeface="Montserrat"/>
              </a:rPr>
              <a:t> 2019 - </a:t>
            </a:r>
            <a:r>
              <a:rPr lang="en-US" sz="3200" dirty="0" err="1">
                <a:solidFill>
                  <a:srgbClr val="000000"/>
                </a:solidFill>
                <a:latin typeface="Montserrat"/>
                <a:ea typeface="Montserrat"/>
                <a:cs typeface="Montserrat"/>
                <a:sym typeface="Montserrat"/>
              </a:rPr>
              <a:t>sekarang</a:t>
            </a:r>
            <a:r>
              <a:rPr lang="en-US" sz="3200" dirty="0">
                <a:solidFill>
                  <a:srgbClr val="000000"/>
                </a:solidFill>
                <a:latin typeface="Montserrat"/>
                <a:ea typeface="Montserrat"/>
                <a:cs typeface="Montserrat"/>
                <a:sym typeface="Montserrat"/>
              </a:rPr>
              <a:t>   </a:t>
            </a:r>
          </a:p>
        </p:txBody>
      </p:sp>
      <p:sp>
        <p:nvSpPr>
          <p:cNvPr id="26" name="TextBox 26"/>
          <p:cNvSpPr txBox="1"/>
          <p:nvPr/>
        </p:nvSpPr>
        <p:spPr>
          <a:xfrm>
            <a:off x="4760721" y="4063156"/>
            <a:ext cx="6152767" cy="2288191"/>
          </a:xfrm>
          <a:prstGeom prst="rect">
            <a:avLst/>
          </a:prstGeom>
        </p:spPr>
        <p:txBody>
          <a:bodyPr wrap="square" lIns="0" tIns="0" rIns="0" bIns="0" rtlCol="0" anchor="t">
            <a:spAutoFit/>
          </a:bodyPr>
          <a:lstStyle/>
          <a:p>
            <a:pPr marL="457200" indent="-457200" algn="l">
              <a:lnSpc>
                <a:spcPts val="4620"/>
              </a:lnSpc>
              <a:spcBef>
                <a:spcPct val="0"/>
              </a:spcBef>
              <a:buFont typeface="Arial" panose="020B0604020202020204" pitchFamily="34" charset="0"/>
              <a:buChar char="•"/>
            </a:pPr>
            <a:r>
              <a:rPr lang="en-US" sz="2800" dirty="0" err="1">
                <a:solidFill>
                  <a:srgbClr val="000000"/>
                </a:solidFill>
                <a:latin typeface="Montserrat"/>
                <a:ea typeface="Montserrat"/>
                <a:cs typeface="Montserrat"/>
                <a:sym typeface="Montserrat"/>
              </a:rPr>
              <a:t>Komisaris</a:t>
            </a:r>
            <a:r>
              <a:rPr lang="en-US" sz="2800" dirty="0">
                <a:solidFill>
                  <a:srgbClr val="000000"/>
                </a:solidFill>
                <a:latin typeface="Montserrat"/>
                <a:ea typeface="Montserrat"/>
                <a:cs typeface="Montserrat"/>
                <a:sym typeface="Montserrat"/>
              </a:rPr>
              <a:t> Utama PT </a:t>
            </a:r>
            <a:r>
              <a:rPr lang="en-US" sz="2800" dirty="0" err="1">
                <a:solidFill>
                  <a:srgbClr val="000000"/>
                </a:solidFill>
                <a:latin typeface="Montserrat"/>
                <a:ea typeface="Montserrat"/>
                <a:cs typeface="Montserrat"/>
                <a:sym typeface="Montserrat"/>
              </a:rPr>
              <a:t>Tiga</a:t>
            </a:r>
            <a:r>
              <a:rPr lang="en-US" sz="2800" dirty="0">
                <a:solidFill>
                  <a:srgbClr val="000000"/>
                </a:solidFill>
                <a:latin typeface="Montserrat"/>
                <a:ea typeface="Montserrat"/>
                <a:cs typeface="Montserrat"/>
                <a:sym typeface="Montserrat"/>
              </a:rPr>
              <a:t> Bermuda Amanah</a:t>
            </a:r>
          </a:p>
          <a:p>
            <a:pPr marL="457200" indent="-457200" algn="l">
              <a:lnSpc>
                <a:spcPts val="4620"/>
              </a:lnSpc>
              <a:spcBef>
                <a:spcPct val="0"/>
              </a:spcBef>
              <a:buFont typeface="Arial" panose="020B0604020202020204" pitchFamily="34" charset="0"/>
              <a:buChar char="•"/>
            </a:pPr>
            <a:r>
              <a:rPr lang="en-US" sz="2800" dirty="0" err="1">
                <a:solidFill>
                  <a:srgbClr val="000000"/>
                </a:solidFill>
                <a:latin typeface="Montserrat"/>
                <a:ea typeface="Montserrat"/>
                <a:cs typeface="Montserrat"/>
                <a:sym typeface="Montserrat"/>
              </a:rPr>
              <a:t>Direktur</a:t>
            </a:r>
            <a:r>
              <a:rPr lang="en-US" sz="2800" dirty="0">
                <a:solidFill>
                  <a:srgbClr val="000000"/>
                </a:solidFill>
                <a:latin typeface="Montserrat"/>
                <a:ea typeface="Montserrat"/>
                <a:cs typeface="Montserrat"/>
                <a:sym typeface="Montserrat"/>
              </a:rPr>
              <a:t> Utama PT </a:t>
            </a:r>
            <a:r>
              <a:rPr lang="en-US" sz="2800" dirty="0" err="1">
                <a:solidFill>
                  <a:srgbClr val="000000"/>
                </a:solidFill>
                <a:latin typeface="Montserrat"/>
                <a:ea typeface="Montserrat"/>
                <a:cs typeface="Montserrat"/>
                <a:sym typeface="Montserrat"/>
              </a:rPr>
              <a:t>Purnabhakti</a:t>
            </a:r>
            <a:r>
              <a:rPr lang="en-US" sz="2800" dirty="0">
                <a:solidFill>
                  <a:srgbClr val="000000"/>
                </a:solidFill>
                <a:latin typeface="Montserrat"/>
                <a:ea typeface="Montserrat"/>
                <a:cs typeface="Montserrat"/>
                <a:sym typeface="Montserrat"/>
              </a:rPr>
              <a:t> Bersama Mitra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2162360">
            <a:off x="5941950" y="-2649770"/>
            <a:ext cx="11604120" cy="12218208"/>
          </a:xfrm>
          <a:custGeom>
            <a:avLst/>
            <a:gdLst/>
            <a:ahLst/>
            <a:cxnLst/>
            <a:rect l="l" t="t" r="r" b="b"/>
            <a:pathLst>
              <a:path w="11604120" h="12218208">
                <a:moveTo>
                  <a:pt x="0" y="0"/>
                </a:moveTo>
                <a:lnTo>
                  <a:pt x="11604120" y="0"/>
                </a:lnTo>
                <a:lnTo>
                  <a:pt x="11604120" y="12218208"/>
                </a:lnTo>
                <a:lnTo>
                  <a:pt x="0" y="12218208"/>
                </a:lnTo>
                <a:lnTo>
                  <a:pt x="0" y="0"/>
                </a:lnTo>
                <a:close/>
              </a:path>
            </a:pathLst>
          </a:custGeom>
          <a:blipFill>
            <a:blip r:embed="rId3">
              <a:alphaModFix amt="74000"/>
            </a:blip>
            <a:stretch>
              <a:fillRect l="-2645" r="-2645"/>
            </a:stretch>
          </a:blipFill>
        </p:spPr>
      </p:sp>
      <p:sp>
        <p:nvSpPr>
          <p:cNvPr id="4" name="Freeform 4"/>
          <p:cNvSpPr/>
          <p:nvPr/>
        </p:nvSpPr>
        <p:spPr>
          <a:xfrm rot="643619">
            <a:off x="10179695" y="-663925"/>
            <a:ext cx="11604120" cy="12218208"/>
          </a:xfrm>
          <a:custGeom>
            <a:avLst/>
            <a:gdLst/>
            <a:ahLst/>
            <a:cxnLst/>
            <a:rect l="l" t="t" r="r" b="b"/>
            <a:pathLst>
              <a:path w="11604120" h="12218208">
                <a:moveTo>
                  <a:pt x="0" y="0"/>
                </a:moveTo>
                <a:lnTo>
                  <a:pt x="11604120" y="0"/>
                </a:lnTo>
                <a:lnTo>
                  <a:pt x="11604120" y="12218208"/>
                </a:lnTo>
                <a:lnTo>
                  <a:pt x="0" y="12218208"/>
                </a:lnTo>
                <a:lnTo>
                  <a:pt x="0" y="0"/>
                </a:lnTo>
                <a:close/>
              </a:path>
            </a:pathLst>
          </a:custGeom>
          <a:blipFill>
            <a:blip r:embed="rId3">
              <a:alphaModFix amt="74000"/>
            </a:blip>
            <a:stretch>
              <a:fillRect l="-2645" r="-2645"/>
            </a:stretch>
          </a:blipFill>
        </p:spPr>
      </p:sp>
      <p:sp>
        <p:nvSpPr>
          <p:cNvPr id="5" name="Freeform 5"/>
          <p:cNvSpPr/>
          <p:nvPr/>
        </p:nvSpPr>
        <p:spPr>
          <a:xfrm>
            <a:off x="15206301" y="523054"/>
            <a:ext cx="2655573" cy="2652253"/>
          </a:xfrm>
          <a:custGeom>
            <a:avLst/>
            <a:gdLst/>
            <a:ahLst/>
            <a:cxnLst/>
            <a:rect l="l" t="t" r="r" b="b"/>
            <a:pathLst>
              <a:path w="2655573" h="2652253">
                <a:moveTo>
                  <a:pt x="0" y="0"/>
                </a:moveTo>
                <a:lnTo>
                  <a:pt x="2655573" y="0"/>
                </a:lnTo>
                <a:lnTo>
                  <a:pt x="2655573" y="2652254"/>
                </a:lnTo>
                <a:lnTo>
                  <a:pt x="0" y="2652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5806057" y="857829"/>
            <a:ext cx="1532261" cy="1509306"/>
          </a:xfrm>
          <a:custGeom>
            <a:avLst/>
            <a:gdLst/>
            <a:ahLst/>
            <a:cxnLst/>
            <a:rect l="l" t="t" r="r" b="b"/>
            <a:pathLst>
              <a:path w="1532261" h="1509306">
                <a:moveTo>
                  <a:pt x="0" y="0"/>
                </a:moveTo>
                <a:lnTo>
                  <a:pt x="1532261" y="0"/>
                </a:lnTo>
                <a:lnTo>
                  <a:pt x="1532261" y="1509305"/>
                </a:lnTo>
                <a:lnTo>
                  <a:pt x="0" y="1509305"/>
                </a:lnTo>
                <a:lnTo>
                  <a:pt x="0" y="0"/>
                </a:lnTo>
                <a:close/>
              </a:path>
            </a:pathLst>
          </a:custGeom>
          <a:blipFill>
            <a:blip r:embed="rId6"/>
            <a:stretch>
              <a:fillRect/>
            </a:stretch>
          </a:blipFill>
        </p:spPr>
      </p:sp>
      <p:grpSp>
        <p:nvGrpSpPr>
          <p:cNvPr id="7" name="Group 7"/>
          <p:cNvGrpSpPr/>
          <p:nvPr/>
        </p:nvGrpSpPr>
        <p:grpSpPr>
          <a:xfrm>
            <a:off x="400364" y="430104"/>
            <a:ext cx="9947360" cy="1456507"/>
            <a:chOff x="0" y="0"/>
            <a:chExt cx="2619881" cy="383607"/>
          </a:xfrm>
        </p:grpSpPr>
        <p:sp>
          <p:nvSpPr>
            <p:cNvPr id="8" name="Freeform 8"/>
            <p:cNvSpPr/>
            <p:nvPr/>
          </p:nvSpPr>
          <p:spPr>
            <a:xfrm>
              <a:off x="0" y="0"/>
              <a:ext cx="2619881" cy="383607"/>
            </a:xfrm>
            <a:custGeom>
              <a:avLst/>
              <a:gdLst/>
              <a:ahLst/>
              <a:cxnLst/>
              <a:rect l="l" t="t" r="r" b="b"/>
              <a:pathLst>
                <a:path w="2619881" h="383607">
                  <a:moveTo>
                    <a:pt x="77829" y="0"/>
                  </a:moveTo>
                  <a:lnTo>
                    <a:pt x="2542052" y="0"/>
                  </a:lnTo>
                  <a:cubicBezTo>
                    <a:pt x="2585036" y="0"/>
                    <a:pt x="2619881" y="34845"/>
                    <a:pt x="2619881" y="77829"/>
                  </a:cubicBezTo>
                  <a:lnTo>
                    <a:pt x="2619881" y="305778"/>
                  </a:lnTo>
                  <a:cubicBezTo>
                    <a:pt x="2619881" y="326419"/>
                    <a:pt x="2611681" y="346215"/>
                    <a:pt x="2597085" y="360811"/>
                  </a:cubicBezTo>
                  <a:cubicBezTo>
                    <a:pt x="2582490" y="375407"/>
                    <a:pt x="2562694" y="383607"/>
                    <a:pt x="2542052" y="383607"/>
                  </a:cubicBezTo>
                  <a:lnTo>
                    <a:pt x="77829" y="383607"/>
                  </a:lnTo>
                  <a:cubicBezTo>
                    <a:pt x="34845" y="383607"/>
                    <a:pt x="0" y="348762"/>
                    <a:pt x="0" y="305778"/>
                  </a:cubicBezTo>
                  <a:lnTo>
                    <a:pt x="0" y="77829"/>
                  </a:lnTo>
                  <a:cubicBezTo>
                    <a:pt x="0" y="34845"/>
                    <a:pt x="34845" y="0"/>
                    <a:pt x="77829" y="0"/>
                  </a:cubicBezTo>
                  <a:close/>
                </a:path>
              </a:pathLst>
            </a:custGeom>
            <a:gradFill rotWithShape="1">
              <a:gsLst>
                <a:gs pos="0">
                  <a:srgbClr val="003780">
                    <a:alpha val="100000"/>
                  </a:srgbClr>
                </a:gs>
                <a:gs pos="100000">
                  <a:srgbClr val="011F47">
                    <a:alpha val="100000"/>
                  </a:srgbClr>
                </a:gs>
              </a:gsLst>
              <a:lin ang="5400000"/>
            </a:gradFill>
          </p:spPr>
        </p:sp>
        <p:sp>
          <p:nvSpPr>
            <p:cNvPr id="9" name="TextBox 9"/>
            <p:cNvSpPr txBox="1"/>
            <p:nvPr/>
          </p:nvSpPr>
          <p:spPr>
            <a:xfrm>
              <a:off x="0" y="-133350"/>
              <a:ext cx="2619881" cy="516957"/>
            </a:xfrm>
            <a:prstGeom prst="rect">
              <a:avLst/>
            </a:prstGeom>
          </p:spPr>
          <p:txBody>
            <a:bodyPr lIns="50800" tIns="50800" rIns="50800" bIns="50800" rtlCol="0" anchor="ctr"/>
            <a:lstStyle/>
            <a:p>
              <a:pPr algn="ctr">
                <a:lnSpc>
                  <a:spcPts val="9799"/>
                </a:lnSpc>
              </a:pPr>
              <a:endParaRPr/>
            </a:p>
          </p:txBody>
        </p:sp>
      </p:grpSp>
      <p:sp>
        <p:nvSpPr>
          <p:cNvPr id="10" name="Freeform 10"/>
          <p:cNvSpPr/>
          <p:nvPr/>
        </p:nvSpPr>
        <p:spPr>
          <a:xfrm>
            <a:off x="364032" y="4405631"/>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321093" y="5931455"/>
            <a:ext cx="839999" cy="445199"/>
          </a:xfrm>
          <a:custGeom>
            <a:avLst/>
            <a:gdLst/>
            <a:ahLst/>
            <a:cxnLst/>
            <a:rect l="l" t="t" r="r" b="b"/>
            <a:pathLst>
              <a:path w="839999" h="445199">
                <a:moveTo>
                  <a:pt x="0" y="0"/>
                </a:moveTo>
                <a:lnTo>
                  <a:pt x="839999" y="0"/>
                </a:lnTo>
                <a:lnTo>
                  <a:pt x="839999" y="445200"/>
                </a:lnTo>
                <a:lnTo>
                  <a:pt x="0" y="445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347900" y="7691105"/>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47900" y="9412654"/>
            <a:ext cx="839999" cy="445199"/>
          </a:xfrm>
          <a:custGeom>
            <a:avLst/>
            <a:gdLst/>
            <a:ahLst/>
            <a:cxnLst/>
            <a:rect l="l" t="t" r="r" b="b"/>
            <a:pathLst>
              <a:path w="839999" h="445199">
                <a:moveTo>
                  <a:pt x="0" y="0"/>
                </a:moveTo>
                <a:lnTo>
                  <a:pt x="839999" y="0"/>
                </a:lnTo>
                <a:lnTo>
                  <a:pt x="839999" y="445200"/>
                </a:lnTo>
                <a:lnTo>
                  <a:pt x="0" y="445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a:off x="528875" y="3011478"/>
            <a:ext cx="7187803" cy="68444"/>
            <a:chOff x="0" y="0"/>
            <a:chExt cx="2370166" cy="22569"/>
          </a:xfrm>
        </p:grpSpPr>
        <p:sp>
          <p:nvSpPr>
            <p:cNvPr id="15" name="Freeform 15"/>
            <p:cNvSpPr/>
            <p:nvPr/>
          </p:nvSpPr>
          <p:spPr>
            <a:xfrm>
              <a:off x="0" y="0"/>
              <a:ext cx="2370166" cy="22569"/>
            </a:xfrm>
            <a:custGeom>
              <a:avLst/>
              <a:gdLst/>
              <a:ahLst/>
              <a:cxnLst/>
              <a:rect l="l" t="t" r="r" b="b"/>
              <a:pathLst>
                <a:path w="2370166" h="22569">
                  <a:moveTo>
                    <a:pt x="11285" y="0"/>
                  </a:moveTo>
                  <a:lnTo>
                    <a:pt x="2358882" y="0"/>
                  </a:lnTo>
                  <a:cubicBezTo>
                    <a:pt x="2365114" y="0"/>
                    <a:pt x="2370166" y="5052"/>
                    <a:pt x="2370166" y="11285"/>
                  </a:cubicBezTo>
                  <a:lnTo>
                    <a:pt x="2370166" y="11285"/>
                  </a:lnTo>
                  <a:cubicBezTo>
                    <a:pt x="2370166" y="14277"/>
                    <a:pt x="2368977" y="17148"/>
                    <a:pt x="2366861" y="19264"/>
                  </a:cubicBezTo>
                  <a:cubicBezTo>
                    <a:pt x="2364745" y="21380"/>
                    <a:pt x="2361874" y="22569"/>
                    <a:pt x="2358882" y="22569"/>
                  </a:cubicBezTo>
                  <a:lnTo>
                    <a:pt x="11285" y="22569"/>
                  </a:lnTo>
                  <a:cubicBezTo>
                    <a:pt x="5052" y="22569"/>
                    <a:pt x="0" y="17517"/>
                    <a:pt x="0" y="11285"/>
                  </a:cubicBezTo>
                  <a:lnTo>
                    <a:pt x="0" y="11285"/>
                  </a:lnTo>
                  <a:cubicBezTo>
                    <a:pt x="0" y="5052"/>
                    <a:pt x="5052" y="0"/>
                    <a:pt x="11285" y="0"/>
                  </a:cubicBezTo>
                  <a:close/>
                </a:path>
              </a:pathLst>
            </a:custGeom>
            <a:solidFill>
              <a:srgbClr val="003780"/>
            </a:solidFill>
          </p:spPr>
        </p:sp>
        <p:sp>
          <p:nvSpPr>
            <p:cNvPr id="16" name="TextBox 16"/>
            <p:cNvSpPr txBox="1"/>
            <p:nvPr/>
          </p:nvSpPr>
          <p:spPr>
            <a:xfrm>
              <a:off x="0" y="-38100"/>
              <a:ext cx="2370166" cy="60669"/>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767899" y="456782"/>
            <a:ext cx="9338395" cy="1164293"/>
          </a:xfrm>
          <a:prstGeom prst="rect">
            <a:avLst/>
          </a:prstGeom>
        </p:spPr>
        <p:txBody>
          <a:bodyPr lIns="0" tIns="0" rIns="0" bIns="0" rtlCol="0" anchor="t">
            <a:spAutoFit/>
          </a:bodyPr>
          <a:lstStyle/>
          <a:p>
            <a:pPr algn="l">
              <a:lnSpc>
                <a:spcPts val="9799"/>
              </a:lnSpc>
            </a:pPr>
            <a:r>
              <a:rPr lang="en-US" sz="6999" b="1" dirty="0">
                <a:solidFill>
                  <a:srgbClr val="FFCF01"/>
                </a:solidFill>
                <a:latin typeface="Montserrat Bold"/>
                <a:ea typeface="Montserrat Bold"/>
                <a:cs typeface="Montserrat Bold"/>
                <a:sym typeface="Montserrat Bold"/>
              </a:rPr>
              <a:t>PROFIL </a:t>
            </a:r>
            <a:r>
              <a:rPr lang="id-ID" sz="6999" b="1" dirty="0">
                <a:solidFill>
                  <a:srgbClr val="FFCF01"/>
                </a:solidFill>
                <a:latin typeface="Montserrat Bold"/>
                <a:ea typeface="Montserrat Bold"/>
                <a:cs typeface="Montserrat Bold"/>
                <a:sym typeface="Montserrat Bold"/>
              </a:rPr>
              <a:t>PENGAWAS</a:t>
            </a:r>
            <a:endParaRPr lang="en-US" sz="6999" b="1" dirty="0">
              <a:solidFill>
                <a:srgbClr val="FFCF01"/>
              </a:solidFill>
              <a:latin typeface="Montserrat Bold"/>
              <a:ea typeface="Montserrat Bold"/>
              <a:cs typeface="Montserrat Bold"/>
              <a:sym typeface="Montserrat Bold"/>
            </a:endParaRPr>
          </a:p>
        </p:txBody>
      </p:sp>
      <p:sp>
        <p:nvSpPr>
          <p:cNvPr id="19" name="TextBox 19"/>
          <p:cNvSpPr txBox="1"/>
          <p:nvPr/>
        </p:nvSpPr>
        <p:spPr>
          <a:xfrm>
            <a:off x="462200" y="2984672"/>
            <a:ext cx="7623849" cy="854075"/>
          </a:xfrm>
          <a:prstGeom prst="rect">
            <a:avLst/>
          </a:prstGeom>
        </p:spPr>
        <p:txBody>
          <a:bodyPr lIns="0" tIns="0" rIns="0" bIns="0" rtlCol="0" anchor="t">
            <a:spAutoFit/>
          </a:bodyPr>
          <a:lstStyle/>
          <a:p>
            <a:pPr algn="l">
              <a:lnSpc>
                <a:spcPts val="7000"/>
              </a:lnSpc>
              <a:spcBef>
                <a:spcPct val="0"/>
              </a:spcBef>
            </a:pPr>
            <a:r>
              <a:rPr lang="en-US" sz="5000" b="1">
                <a:solidFill>
                  <a:srgbClr val="000000"/>
                </a:solidFill>
                <a:latin typeface="Montserrat Bold"/>
                <a:ea typeface="Montserrat Bold"/>
                <a:cs typeface="Montserrat Bold"/>
                <a:sym typeface="Montserrat Bold"/>
              </a:rPr>
              <a:t>KETUA PENGAWAS</a:t>
            </a:r>
          </a:p>
        </p:txBody>
      </p:sp>
      <p:sp>
        <p:nvSpPr>
          <p:cNvPr id="20" name="TextBox 20"/>
          <p:cNvSpPr txBox="1"/>
          <p:nvPr/>
        </p:nvSpPr>
        <p:spPr>
          <a:xfrm>
            <a:off x="490774" y="2063644"/>
            <a:ext cx="11472625" cy="897682"/>
          </a:xfrm>
          <a:prstGeom prst="rect">
            <a:avLst/>
          </a:prstGeom>
        </p:spPr>
        <p:txBody>
          <a:bodyPr wrap="square" lIns="0" tIns="0" rIns="0" bIns="0" rtlCol="0" anchor="t">
            <a:spAutoFit/>
          </a:bodyPr>
          <a:lstStyle/>
          <a:p>
            <a:pPr algn="l">
              <a:lnSpc>
                <a:spcPts val="7000"/>
              </a:lnSpc>
              <a:spcBef>
                <a:spcPct val="0"/>
              </a:spcBef>
            </a:pPr>
            <a:r>
              <a:rPr lang="en-US" sz="5000" dirty="0" err="1">
                <a:solidFill>
                  <a:srgbClr val="000000"/>
                </a:solidFill>
                <a:latin typeface="Montserrat"/>
                <a:ea typeface="Montserrat"/>
                <a:cs typeface="Montserrat"/>
                <a:sym typeface="Montserrat"/>
              </a:rPr>
              <a:t>Iranto</a:t>
            </a:r>
            <a:r>
              <a:rPr lang="en-US" sz="5000" dirty="0">
                <a:solidFill>
                  <a:srgbClr val="000000"/>
                </a:solidFill>
                <a:latin typeface="Montserrat"/>
                <a:ea typeface="Montserrat"/>
                <a:cs typeface="Montserrat"/>
                <a:sym typeface="Montserrat"/>
              </a:rPr>
              <a:t> </a:t>
            </a:r>
            <a:r>
              <a:rPr lang="en-US" sz="5000" dirty="0" err="1">
                <a:solidFill>
                  <a:srgbClr val="000000"/>
                </a:solidFill>
                <a:latin typeface="Montserrat"/>
                <a:ea typeface="Montserrat"/>
                <a:cs typeface="Montserrat"/>
                <a:sym typeface="Montserrat"/>
              </a:rPr>
              <a:t>Johan,SH.,APAI</a:t>
            </a:r>
            <a:r>
              <a:rPr lang="id-ID" sz="5000" dirty="0">
                <a:solidFill>
                  <a:srgbClr val="000000"/>
                </a:solidFill>
                <a:latin typeface="Montserrat"/>
                <a:ea typeface="Montserrat"/>
                <a:cs typeface="Montserrat"/>
                <a:sym typeface="Montserrat"/>
              </a:rPr>
              <a:t>, AAAIK, QIP</a:t>
            </a:r>
            <a:endParaRPr lang="en-US" sz="5000" dirty="0">
              <a:solidFill>
                <a:srgbClr val="000000"/>
              </a:solidFill>
              <a:latin typeface="Montserrat"/>
              <a:ea typeface="Montserrat"/>
              <a:cs typeface="Montserrat"/>
              <a:sym typeface="Montserrat"/>
            </a:endParaRPr>
          </a:p>
        </p:txBody>
      </p:sp>
      <p:sp>
        <p:nvSpPr>
          <p:cNvPr id="21" name="TextBox 21"/>
          <p:cNvSpPr txBox="1"/>
          <p:nvPr/>
        </p:nvSpPr>
        <p:spPr>
          <a:xfrm>
            <a:off x="1367644" y="4048297"/>
            <a:ext cx="12698069" cy="5983241"/>
          </a:xfrm>
          <a:prstGeom prst="rect">
            <a:avLst/>
          </a:prstGeom>
        </p:spPr>
        <p:txBody>
          <a:bodyPr lIns="0" tIns="0" rIns="0" bIns="0" rtlCol="0" anchor="t">
            <a:spAutoFit/>
          </a:bodyPr>
          <a:lstStyle/>
          <a:p>
            <a:pPr algn="l">
              <a:lnSpc>
                <a:spcPts val="4712"/>
              </a:lnSpc>
              <a:spcBef>
                <a:spcPct val="0"/>
              </a:spcBef>
            </a:pPr>
            <a:r>
              <a:rPr lang="en-US" sz="3366" dirty="0" err="1">
                <a:solidFill>
                  <a:srgbClr val="000000"/>
                </a:solidFill>
                <a:latin typeface="Montserrat"/>
                <a:ea typeface="Montserrat"/>
                <a:cs typeface="Montserrat"/>
                <a:sym typeface="Montserrat"/>
              </a:rPr>
              <a:t>Ketua</a:t>
            </a:r>
            <a:r>
              <a:rPr lang="en-US" sz="3366" dirty="0">
                <a:solidFill>
                  <a:srgbClr val="000000"/>
                </a:solidFill>
                <a:latin typeface="Montserrat"/>
                <a:ea typeface="Montserrat"/>
                <a:cs typeface="Montserrat"/>
                <a:sym typeface="Montserrat"/>
              </a:rPr>
              <a:t> </a:t>
            </a:r>
            <a:r>
              <a:rPr lang="en-US" sz="3366" dirty="0" err="1">
                <a:solidFill>
                  <a:srgbClr val="000000"/>
                </a:solidFill>
                <a:latin typeface="Montserrat"/>
                <a:ea typeface="Montserrat"/>
                <a:cs typeface="Montserrat"/>
                <a:sym typeface="Montserrat"/>
              </a:rPr>
              <a:t>Pengawas</a:t>
            </a:r>
            <a:r>
              <a:rPr lang="en-US" sz="3366" dirty="0">
                <a:solidFill>
                  <a:srgbClr val="000000"/>
                </a:solidFill>
                <a:latin typeface="Montserrat"/>
                <a:ea typeface="Montserrat"/>
                <a:cs typeface="Montserrat"/>
                <a:sym typeface="Montserrat"/>
              </a:rPr>
              <a:t> </a:t>
            </a:r>
          </a:p>
          <a:p>
            <a:pPr algn="l">
              <a:lnSpc>
                <a:spcPts val="4712"/>
              </a:lnSpc>
              <a:spcBef>
                <a:spcPct val="0"/>
              </a:spcBef>
            </a:pPr>
            <a:r>
              <a:rPr lang="en-US" sz="3366" dirty="0" err="1">
                <a:solidFill>
                  <a:srgbClr val="000000"/>
                </a:solidFill>
                <a:latin typeface="Montserrat"/>
                <a:ea typeface="Montserrat"/>
                <a:cs typeface="Montserrat"/>
                <a:sym typeface="Montserrat"/>
              </a:rPr>
              <a:t>Koperasi</a:t>
            </a:r>
            <a:r>
              <a:rPr lang="en-US" sz="3366" dirty="0">
                <a:solidFill>
                  <a:srgbClr val="000000"/>
                </a:solidFill>
                <a:latin typeface="Montserrat"/>
                <a:ea typeface="Montserrat"/>
                <a:cs typeface="Montserrat"/>
                <a:sym typeface="Montserrat"/>
              </a:rPr>
              <a:t> </a:t>
            </a:r>
            <a:r>
              <a:rPr lang="en-US" sz="3366" dirty="0" err="1">
                <a:solidFill>
                  <a:srgbClr val="000000"/>
                </a:solidFill>
                <a:latin typeface="Montserrat"/>
                <a:ea typeface="Montserrat"/>
                <a:cs typeface="Montserrat"/>
                <a:sym typeface="Montserrat"/>
              </a:rPr>
              <a:t>Jasa</a:t>
            </a:r>
            <a:r>
              <a:rPr lang="en-US" sz="3366" dirty="0">
                <a:solidFill>
                  <a:srgbClr val="000000"/>
                </a:solidFill>
                <a:latin typeface="Montserrat"/>
                <a:ea typeface="Montserrat"/>
                <a:cs typeface="Montserrat"/>
                <a:sym typeface="Montserrat"/>
              </a:rPr>
              <a:t> Dana </a:t>
            </a:r>
            <a:r>
              <a:rPr lang="en-US" sz="3366" dirty="0" err="1">
                <a:solidFill>
                  <a:srgbClr val="000000"/>
                </a:solidFill>
                <a:latin typeface="Montserrat"/>
                <a:ea typeface="Montserrat"/>
                <a:cs typeface="Montserrat"/>
                <a:sym typeface="Montserrat"/>
              </a:rPr>
              <a:t>mitra</a:t>
            </a:r>
            <a:r>
              <a:rPr lang="en-US" sz="3366" dirty="0">
                <a:solidFill>
                  <a:srgbClr val="000000"/>
                </a:solidFill>
                <a:latin typeface="Montserrat"/>
                <a:ea typeface="Montserrat"/>
                <a:cs typeface="Montserrat"/>
                <a:sym typeface="Montserrat"/>
              </a:rPr>
              <a:t> </a:t>
            </a:r>
            <a:r>
              <a:rPr lang="en-US" sz="3366" dirty="0" err="1">
                <a:solidFill>
                  <a:srgbClr val="000000"/>
                </a:solidFill>
                <a:latin typeface="Montserrat"/>
                <a:ea typeface="Montserrat"/>
                <a:cs typeface="Montserrat"/>
                <a:sym typeface="Montserrat"/>
              </a:rPr>
              <a:t>Utama</a:t>
            </a:r>
            <a:r>
              <a:rPr lang="en-US" sz="3366" dirty="0">
                <a:solidFill>
                  <a:srgbClr val="000000"/>
                </a:solidFill>
                <a:latin typeface="Montserrat"/>
                <a:ea typeface="Montserrat"/>
                <a:cs typeface="Montserrat"/>
                <a:sym typeface="Montserrat"/>
              </a:rPr>
              <a:t> 2021-2022</a:t>
            </a:r>
          </a:p>
          <a:p>
            <a:pPr algn="l">
              <a:lnSpc>
                <a:spcPts val="4712"/>
              </a:lnSpc>
              <a:spcBef>
                <a:spcPct val="0"/>
              </a:spcBef>
            </a:pPr>
            <a:endParaRPr lang="en-US" sz="3366" dirty="0">
              <a:solidFill>
                <a:srgbClr val="000000"/>
              </a:solidFill>
              <a:latin typeface="Montserrat"/>
              <a:ea typeface="Montserrat"/>
              <a:cs typeface="Montserrat"/>
              <a:sym typeface="Montserrat"/>
            </a:endParaRPr>
          </a:p>
          <a:p>
            <a:pPr algn="l">
              <a:lnSpc>
                <a:spcPts val="4712"/>
              </a:lnSpc>
              <a:spcBef>
                <a:spcPct val="0"/>
              </a:spcBef>
            </a:pPr>
            <a:r>
              <a:rPr lang="en-US" sz="3366" dirty="0" err="1">
                <a:solidFill>
                  <a:srgbClr val="000000"/>
                </a:solidFill>
                <a:latin typeface="Montserrat"/>
                <a:ea typeface="Montserrat"/>
                <a:cs typeface="Montserrat"/>
                <a:sym typeface="Montserrat"/>
              </a:rPr>
              <a:t>Satuan</a:t>
            </a:r>
            <a:r>
              <a:rPr lang="en-US" sz="3366" dirty="0">
                <a:solidFill>
                  <a:srgbClr val="000000"/>
                </a:solidFill>
                <a:latin typeface="Montserrat"/>
                <a:ea typeface="Montserrat"/>
                <a:cs typeface="Montserrat"/>
                <a:sym typeface="Montserrat"/>
              </a:rPr>
              <a:t> </a:t>
            </a:r>
            <a:r>
              <a:rPr lang="en-US" sz="3366" dirty="0" err="1">
                <a:solidFill>
                  <a:srgbClr val="000000"/>
                </a:solidFill>
                <a:latin typeface="Montserrat"/>
                <a:ea typeface="Montserrat"/>
                <a:cs typeface="Montserrat"/>
                <a:sym typeface="Montserrat"/>
              </a:rPr>
              <a:t>Pengawas</a:t>
            </a:r>
            <a:r>
              <a:rPr lang="en-US" sz="3366" dirty="0">
                <a:solidFill>
                  <a:srgbClr val="000000"/>
                </a:solidFill>
                <a:latin typeface="Montserrat"/>
                <a:ea typeface="Montserrat"/>
                <a:cs typeface="Montserrat"/>
                <a:sym typeface="Montserrat"/>
              </a:rPr>
              <a:t> RSUD Kota </a:t>
            </a:r>
            <a:r>
              <a:rPr lang="en-US" sz="3366" dirty="0" err="1">
                <a:solidFill>
                  <a:srgbClr val="000000"/>
                </a:solidFill>
                <a:latin typeface="Montserrat"/>
                <a:ea typeface="Montserrat"/>
                <a:cs typeface="Montserrat"/>
                <a:sym typeface="Montserrat"/>
              </a:rPr>
              <a:t>Bekasi</a:t>
            </a:r>
            <a:endParaRPr lang="en-US" sz="3366" dirty="0">
              <a:solidFill>
                <a:srgbClr val="000000"/>
              </a:solidFill>
              <a:latin typeface="Montserrat"/>
              <a:ea typeface="Montserrat"/>
              <a:cs typeface="Montserrat"/>
              <a:sym typeface="Montserrat"/>
            </a:endParaRPr>
          </a:p>
          <a:p>
            <a:pPr algn="l">
              <a:lnSpc>
                <a:spcPts val="4712"/>
              </a:lnSpc>
              <a:spcBef>
                <a:spcPct val="0"/>
              </a:spcBef>
            </a:pPr>
            <a:r>
              <a:rPr lang="en-US" sz="3366" dirty="0">
                <a:solidFill>
                  <a:srgbClr val="000000"/>
                </a:solidFill>
                <a:latin typeface="Montserrat"/>
                <a:ea typeface="Montserrat"/>
                <a:cs typeface="Montserrat"/>
                <a:sym typeface="Montserrat"/>
              </a:rPr>
              <a:t>2021-2023</a:t>
            </a:r>
          </a:p>
          <a:p>
            <a:pPr algn="l">
              <a:lnSpc>
                <a:spcPts val="4712"/>
              </a:lnSpc>
              <a:spcBef>
                <a:spcPct val="0"/>
              </a:spcBef>
            </a:pPr>
            <a:endParaRPr lang="en-US" sz="3366" dirty="0">
              <a:solidFill>
                <a:srgbClr val="000000"/>
              </a:solidFill>
              <a:latin typeface="Montserrat"/>
              <a:ea typeface="Montserrat"/>
              <a:cs typeface="Montserrat"/>
              <a:sym typeface="Montserrat"/>
            </a:endParaRPr>
          </a:p>
          <a:p>
            <a:pPr algn="l">
              <a:lnSpc>
                <a:spcPts val="4712"/>
              </a:lnSpc>
              <a:spcBef>
                <a:spcPct val="0"/>
              </a:spcBef>
            </a:pPr>
            <a:r>
              <a:rPr lang="en-US" sz="3366" dirty="0" err="1">
                <a:solidFill>
                  <a:srgbClr val="000000"/>
                </a:solidFill>
                <a:latin typeface="Montserrat"/>
                <a:ea typeface="Montserrat"/>
                <a:cs typeface="Montserrat"/>
                <a:sym typeface="Montserrat"/>
              </a:rPr>
              <a:t>Tenaga</a:t>
            </a:r>
            <a:r>
              <a:rPr lang="en-US" sz="3366" dirty="0">
                <a:solidFill>
                  <a:srgbClr val="000000"/>
                </a:solidFill>
                <a:latin typeface="Montserrat"/>
                <a:ea typeface="Montserrat"/>
                <a:cs typeface="Montserrat"/>
                <a:sym typeface="Montserrat"/>
              </a:rPr>
              <a:t> </a:t>
            </a:r>
            <a:r>
              <a:rPr lang="en-US" sz="3366" dirty="0" err="1">
                <a:solidFill>
                  <a:srgbClr val="000000"/>
                </a:solidFill>
                <a:latin typeface="Montserrat"/>
                <a:ea typeface="Montserrat"/>
                <a:cs typeface="Montserrat"/>
                <a:sym typeface="Montserrat"/>
              </a:rPr>
              <a:t>ahli</a:t>
            </a:r>
            <a:r>
              <a:rPr lang="en-US" sz="3366" dirty="0">
                <a:solidFill>
                  <a:srgbClr val="000000"/>
                </a:solidFill>
                <a:latin typeface="Montserrat"/>
                <a:ea typeface="Montserrat"/>
                <a:cs typeface="Montserrat"/>
                <a:sym typeface="Montserrat"/>
              </a:rPr>
              <a:t> </a:t>
            </a:r>
            <a:r>
              <a:rPr lang="en-US" sz="3366" dirty="0" err="1">
                <a:solidFill>
                  <a:srgbClr val="000000"/>
                </a:solidFill>
                <a:latin typeface="Montserrat"/>
                <a:ea typeface="Montserrat"/>
                <a:cs typeface="Montserrat"/>
                <a:sym typeface="Montserrat"/>
              </a:rPr>
              <a:t>Pialang</a:t>
            </a:r>
            <a:r>
              <a:rPr lang="en-US" sz="3366" dirty="0">
                <a:solidFill>
                  <a:srgbClr val="000000"/>
                </a:solidFill>
                <a:latin typeface="Montserrat"/>
                <a:ea typeface="Montserrat"/>
                <a:cs typeface="Montserrat"/>
                <a:sym typeface="Montserrat"/>
              </a:rPr>
              <a:t> </a:t>
            </a:r>
            <a:r>
              <a:rPr lang="en-US" sz="3366" dirty="0" err="1">
                <a:solidFill>
                  <a:srgbClr val="000000"/>
                </a:solidFill>
                <a:latin typeface="Montserrat"/>
                <a:ea typeface="Montserrat"/>
                <a:cs typeface="Montserrat"/>
                <a:sym typeface="Montserrat"/>
              </a:rPr>
              <a:t>Asuransi</a:t>
            </a:r>
            <a:r>
              <a:rPr lang="en-US" sz="3366" dirty="0">
                <a:solidFill>
                  <a:srgbClr val="000000"/>
                </a:solidFill>
                <a:latin typeface="Montserrat"/>
                <a:ea typeface="Montserrat"/>
                <a:cs typeface="Montserrat"/>
                <a:sym typeface="Montserrat"/>
              </a:rPr>
              <a:t> PT .JAS </a:t>
            </a:r>
          </a:p>
          <a:p>
            <a:pPr algn="l">
              <a:lnSpc>
                <a:spcPts val="4712"/>
              </a:lnSpc>
              <a:spcBef>
                <a:spcPct val="0"/>
              </a:spcBef>
            </a:pPr>
            <a:r>
              <a:rPr lang="en-US" sz="3366" dirty="0">
                <a:solidFill>
                  <a:srgbClr val="000000"/>
                </a:solidFill>
                <a:latin typeface="Montserrat"/>
                <a:ea typeface="Montserrat"/>
                <a:cs typeface="Montserrat"/>
                <a:sym typeface="Montserrat"/>
              </a:rPr>
              <a:t>2019-sekarang</a:t>
            </a:r>
          </a:p>
          <a:p>
            <a:pPr algn="l">
              <a:lnSpc>
                <a:spcPts val="4712"/>
              </a:lnSpc>
              <a:spcBef>
                <a:spcPct val="0"/>
              </a:spcBef>
            </a:pPr>
            <a:endParaRPr lang="en-US" sz="3366" dirty="0">
              <a:solidFill>
                <a:srgbClr val="000000"/>
              </a:solidFill>
              <a:latin typeface="Montserrat"/>
              <a:ea typeface="Montserrat"/>
              <a:cs typeface="Montserrat"/>
              <a:sym typeface="Montserrat"/>
            </a:endParaRPr>
          </a:p>
          <a:p>
            <a:pPr algn="l">
              <a:lnSpc>
                <a:spcPts val="4712"/>
              </a:lnSpc>
              <a:spcBef>
                <a:spcPct val="0"/>
              </a:spcBef>
            </a:pPr>
            <a:r>
              <a:rPr lang="en-US" sz="3366" dirty="0" err="1">
                <a:solidFill>
                  <a:srgbClr val="000000"/>
                </a:solidFill>
                <a:latin typeface="Montserrat"/>
                <a:ea typeface="Montserrat"/>
                <a:cs typeface="Montserrat"/>
                <a:sym typeface="Montserrat"/>
              </a:rPr>
              <a:t>Ketua</a:t>
            </a:r>
            <a:r>
              <a:rPr lang="en-US" sz="3366" dirty="0">
                <a:solidFill>
                  <a:srgbClr val="000000"/>
                </a:solidFill>
                <a:latin typeface="Montserrat"/>
                <a:ea typeface="Montserrat"/>
                <a:cs typeface="Montserrat"/>
                <a:sym typeface="Montserrat"/>
              </a:rPr>
              <a:t> </a:t>
            </a:r>
            <a:r>
              <a:rPr lang="en-US" sz="3366" dirty="0" err="1">
                <a:solidFill>
                  <a:srgbClr val="000000"/>
                </a:solidFill>
                <a:latin typeface="Montserrat"/>
                <a:ea typeface="Montserrat"/>
                <a:cs typeface="Montserrat"/>
                <a:sym typeface="Montserrat"/>
              </a:rPr>
              <a:t>Koperasi</a:t>
            </a:r>
            <a:r>
              <a:rPr lang="en-US" sz="3366" dirty="0">
                <a:solidFill>
                  <a:srgbClr val="000000"/>
                </a:solidFill>
                <a:latin typeface="Montserrat"/>
                <a:ea typeface="Montserrat"/>
                <a:cs typeface="Montserrat"/>
                <a:sym typeface="Montserrat"/>
              </a:rPr>
              <a:t> </a:t>
            </a:r>
            <a:r>
              <a:rPr lang="en-US" sz="3366" dirty="0" err="1">
                <a:solidFill>
                  <a:srgbClr val="000000"/>
                </a:solidFill>
                <a:latin typeface="Montserrat"/>
                <a:ea typeface="Montserrat"/>
                <a:cs typeface="Montserrat"/>
                <a:sym typeface="Montserrat"/>
              </a:rPr>
              <a:t>Jasa</a:t>
            </a:r>
            <a:r>
              <a:rPr lang="en-US" sz="3366" dirty="0">
                <a:solidFill>
                  <a:srgbClr val="000000"/>
                </a:solidFill>
                <a:latin typeface="Montserrat"/>
                <a:ea typeface="Montserrat"/>
                <a:cs typeface="Montserrat"/>
                <a:sym typeface="Montserrat"/>
              </a:rPr>
              <a:t> </a:t>
            </a:r>
            <a:r>
              <a:rPr lang="en-US" sz="3366" dirty="0" err="1">
                <a:solidFill>
                  <a:srgbClr val="000000"/>
                </a:solidFill>
                <a:latin typeface="Montserrat"/>
                <a:ea typeface="Montserrat"/>
                <a:cs typeface="Montserrat"/>
                <a:sym typeface="Montserrat"/>
              </a:rPr>
              <a:t>Inara</a:t>
            </a:r>
            <a:r>
              <a:rPr lang="en-US" sz="3366" dirty="0">
                <a:solidFill>
                  <a:srgbClr val="000000"/>
                </a:solidFill>
                <a:latin typeface="Montserrat"/>
                <a:ea typeface="Montserrat"/>
                <a:cs typeface="Montserrat"/>
                <a:sym typeface="Montserrat"/>
              </a:rPr>
              <a:t> 2023-2024</a:t>
            </a:r>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2988" y="888625"/>
            <a:ext cx="8642891" cy="948689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5206301" y="334854"/>
            <a:ext cx="2655573" cy="2652253"/>
          </a:xfrm>
          <a:custGeom>
            <a:avLst/>
            <a:gdLst/>
            <a:ahLst/>
            <a:cxnLst/>
            <a:rect l="l" t="t" r="r" b="b"/>
            <a:pathLst>
              <a:path w="2655573" h="2652253">
                <a:moveTo>
                  <a:pt x="0" y="0"/>
                </a:moveTo>
                <a:lnTo>
                  <a:pt x="2655573" y="0"/>
                </a:lnTo>
                <a:lnTo>
                  <a:pt x="2655573" y="2652253"/>
                </a:lnTo>
                <a:lnTo>
                  <a:pt x="0" y="2652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767957" y="695904"/>
            <a:ext cx="1532261" cy="1509306"/>
          </a:xfrm>
          <a:custGeom>
            <a:avLst/>
            <a:gdLst/>
            <a:ahLst/>
            <a:cxnLst/>
            <a:rect l="l" t="t" r="r" b="b"/>
            <a:pathLst>
              <a:path w="1532261" h="1509306">
                <a:moveTo>
                  <a:pt x="0" y="0"/>
                </a:moveTo>
                <a:lnTo>
                  <a:pt x="1532261" y="0"/>
                </a:lnTo>
                <a:lnTo>
                  <a:pt x="1532261" y="1509305"/>
                </a:lnTo>
                <a:lnTo>
                  <a:pt x="0" y="1509305"/>
                </a:lnTo>
                <a:lnTo>
                  <a:pt x="0" y="0"/>
                </a:lnTo>
                <a:close/>
              </a:path>
            </a:pathLst>
          </a:custGeom>
          <a:blipFill>
            <a:blip r:embed="rId5"/>
            <a:stretch>
              <a:fillRect/>
            </a:stretch>
          </a:blipFill>
        </p:spPr>
      </p:sp>
      <p:grpSp>
        <p:nvGrpSpPr>
          <p:cNvPr id="5" name="Group 5"/>
          <p:cNvGrpSpPr/>
          <p:nvPr/>
        </p:nvGrpSpPr>
        <p:grpSpPr>
          <a:xfrm>
            <a:off x="400364" y="430104"/>
            <a:ext cx="11944836" cy="1456507"/>
            <a:chOff x="0" y="0"/>
            <a:chExt cx="3145965" cy="383607"/>
          </a:xfrm>
        </p:grpSpPr>
        <p:sp>
          <p:nvSpPr>
            <p:cNvPr id="6" name="Freeform 6"/>
            <p:cNvSpPr/>
            <p:nvPr/>
          </p:nvSpPr>
          <p:spPr>
            <a:xfrm>
              <a:off x="0" y="0"/>
              <a:ext cx="3145965" cy="383607"/>
            </a:xfrm>
            <a:custGeom>
              <a:avLst/>
              <a:gdLst/>
              <a:ahLst/>
              <a:cxnLst/>
              <a:rect l="l" t="t" r="r" b="b"/>
              <a:pathLst>
                <a:path w="3145965" h="383607">
                  <a:moveTo>
                    <a:pt x="64814" y="0"/>
                  </a:moveTo>
                  <a:lnTo>
                    <a:pt x="3081151" y="0"/>
                  </a:lnTo>
                  <a:cubicBezTo>
                    <a:pt x="3116947" y="0"/>
                    <a:pt x="3145965" y="29018"/>
                    <a:pt x="3145965" y="64814"/>
                  </a:cubicBezTo>
                  <a:lnTo>
                    <a:pt x="3145965" y="318793"/>
                  </a:lnTo>
                  <a:cubicBezTo>
                    <a:pt x="3145965" y="335983"/>
                    <a:pt x="3139136" y="352468"/>
                    <a:pt x="3126981" y="364623"/>
                  </a:cubicBezTo>
                  <a:cubicBezTo>
                    <a:pt x="3114826" y="376778"/>
                    <a:pt x="3098341" y="383607"/>
                    <a:pt x="3081151" y="383607"/>
                  </a:cubicBezTo>
                  <a:lnTo>
                    <a:pt x="64814" y="383607"/>
                  </a:lnTo>
                  <a:cubicBezTo>
                    <a:pt x="47624" y="383607"/>
                    <a:pt x="31139" y="376778"/>
                    <a:pt x="18984" y="364623"/>
                  </a:cubicBezTo>
                  <a:cubicBezTo>
                    <a:pt x="6829" y="352468"/>
                    <a:pt x="0" y="335983"/>
                    <a:pt x="0" y="318793"/>
                  </a:cubicBezTo>
                  <a:lnTo>
                    <a:pt x="0" y="64814"/>
                  </a:lnTo>
                  <a:cubicBezTo>
                    <a:pt x="0" y="47624"/>
                    <a:pt x="6829" y="31139"/>
                    <a:pt x="18984" y="18984"/>
                  </a:cubicBezTo>
                  <a:cubicBezTo>
                    <a:pt x="31139" y="6829"/>
                    <a:pt x="47624" y="0"/>
                    <a:pt x="64814" y="0"/>
                  </a:cubicBezTo>
                  <a:close/>
                </a:path>
              </a:pathLst>
            </a:custGeom>
            <a:gradFill rotWithShape="1">
              <a:gsLst>
                <a:gs pos="0">
                  <a:srgbClr val="003780">
                    <a:alpha val="100000"/>
                  </a:srgbClr>
                </a:gs>
                <a:gs pos="100000">
                  <a:srgbClr val="011F47">
                    <a:alpha val="100000"/>
                  </a:srgbClr>
                </a:gs>
              </a:gsLst>
              <a:lin ang="5400000"/>
            </a:gradFill>
          </p:spPr>
        </p:sp>
        <p:sp>
          <p:nvSpPr>
            <p:cNvPr id="7" name="TextBox 7"/>
            <p:cNvSpPr txBox="1"/>
            <p:nvPr/>
          </p:nvSpPr>
          <p:spPr>
            <a:xfrm>
              <a:off x="0" y="-133350"/>
              <a:ext cx="3145965" cy="516957"/>
            </a:xfrm>
            <a:prstGeom prst="rect">
              <a:avLst/>
            </a:prstGeom>
          </p:spPr>
          <p:txBody>
            <a:bodyPr lIns="50800" tIns="50800" rIns="50800" bIns="50800" rtlCol="0" anchor="ctr"/>
            <a:lstStyle/>
            <a:p>
              <a:pPr algn="ctr">
                <a:lnSpc>
                  <a:spcPts val="9799"/>
                </a:lnSpc>
              </a:pPr>
              <a:endParaRPr/>
            </a:p>
          </p:txBody>
        </p:sp>
      </p:grpSp>
      <p:sp>
        <p:nvSpPr>
          <p:cNvPr id="9" name="TextBox 9"/>
          <p:cNvSpPr txBox="1"/>
          <p:nvPr/>
        </p:nvSpPr>
        <p:spPr>
          <a:xfrm>
            <a:off x="767899" y="456782"/>
            <a:ext cx="12201443" cy="1193800"/>
          </a:xfrm>
          <a:prstGeom prst="rect">
            <a:avLst/>
          </a:prstGeom>
        </p:spPr>
        <p:txBody>
          <a:bodyPr lIns="0" tIns="0" rIns="0" bIns="0" rtlCol="0" anchor="t">
            <a:spAutoFit/>
          </a:bodyPr>
          <a:lstStyle/>
          <a:p>
            <a:pPr algn="l">
              <a:lnSpc>
                <a:spcPts val="9799"/>
              </a:lnSpc>
            </a:pPr>
            <a:r>
              <a:rPr lang="en-US" sz="6999" b="1">
                <a:solidFill>
                  <a:srgbClr val="FFCF01"/>
                </a:solidFill>
                <a:latin typeface="Montserrat Bold"/>
                <a:ea typeface="Montserrat Bold"/>
                <a:cs typeface="Montserrat Bold"/>
                <a:sym typeface="Montserrat Bold"/>
              </a:rPr>
              <a:t>STRUKTUR ORGANISASI</a:t>
            </a:r>
          </a:p>
        </p:txBody>
      </p:sp>
      <p:pic>
        <p:nvPicPr>
          <p:cNvPr id="11" name="Picture 10">
            <a:extLst>
              <a:ext uri="{FF2B5EF4-FFF2-40B4-BE49-F238E27FC236}">
                <a16:creationId xmlns:a16="http://schemas.microsoft.com/office/drawing/2014/main" id="{30C384AD-CFCE-5181-2368-AF36F37679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6964" y="2101205"/>
            <a:ext cx="11944836" cy="77290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0" y="860020"/>
            <a:ext cx="14844627" cy="1375039"/>
            <a:chOff x="0" y="0"/>
            <a:chExt cx="3909696" cy="362150"/>
          </a:xfrm>
        </p:grpSpPr>
        <p:sp>
          <p:nvSpPr>
            <p:cNvPr id="4" name="Freeform 4"/>
            <p:cNvSpPr/>
            <p:nvPr/>
          </p:nvSpPr>
          <p:spPr>
            <a:xfrm>
              <a:off x="0" y="0"/>
              <a:ext cx="3909696" cy="362150"/>
            </a:xfrm>
            <a:custGeom>
              <a:avLst/>
              <a:gdLst/>
              <a:ahLst/>
              <a:cxnLst/>
              <a:rect l="l" t="t" r="r" b="b"/>
              <a:pathLst>
                <a:path w="3909696" h="362150">
                  <a:moveTo>
                    <a:pt x="52153" y="0"/>
                  </a:moveTo>
                  <a:lnTo>
                    <a:pt x="3857543" y="0"/>
                  </a:lnTo>
                  <a:cubicBezTo>
                    <a:pt x="3886346" y="0"/>
                    <a:pt x="3909696" y="23350"/>
                    <a:pt x="3909696" y="52153"/>
                  </a:cubicBezTo>
                  <a:lnTo>
                    <a:pt x="3909696" y="309997"/>
                  </a:lnTo>
                  <a:cubicBezTo>
                    <a:pt x="3909696" y="338800"/>
                    <a:pt x="3886346" y="362150"/>
                    <a:pt x="3857543" y="362150"/>
                  </a:cubicBezTo>
                  <a:lnTo>
                    <a:pt x="52153" y="362150"/>
                  </a:lnTo>
                  <a:cubicBezTo>
                    <a:pt x="23350" y="362150"/>
                    <a:pt x="0" y="338800"/>
                    <a:pt x="0" y="309997"/>
                  </a:cubicBezTo>
                  <a:lnTo>
                    <a:pt x="0" y="52153"/>
                  </a:lnTo>
                  <a:cubicBezTo>
                    <a:pt x="0" y="23350"/>
                    <a:pt x="23350" y="0"/>
                    <a:pt x="52153" y="0"/>
                  </a:cubicBezTo>
                  <a:close/>
                </a:path>
              </a:pathLst>
            </a:custGeom>
            <a:gradFill rotWithShape="1">
              <a:gsLst>
                <a:gs pos="0">
                  <a:srgbClr val="003780">
                    <a:alpha val="100000"/>
                  </a:srgbClr>
                </a:gs>
                <a:gs pos="100000">
                  <a:srgbClr val="011F47">
                    <a:alpha val="100000"/>
                  </a:srgbClr>
                </a:gs>
              </a:gsLst>
              <a:lin ang="5400000"/>
            </a:gradFill>
          </p:spPr>
        </p:sp>
        <p:sp>
          <p:nvSpPr>
            <p:cNvPr id="5" name="TextBox 5"/>
            <p:cNvSpPr txBox="1"/>
            <p:nvPr/>
          </p:nvSpPr>
          <p:spPr>
            <a:xfrm>
              <a:off x="0" y="-38100"/>
              <a:ext cx="3909696" cy="4002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525" y="962025"/>
            <a:ext cx="14835102" cy="1052195"/>
          </a:xfrm>
          <a:prstGeom prst="rect">
            <a:avLst/>
          </a:prstGeom>
        </p:spPr>
        <p:txBody>
          <a:bodyPr lIns="0" tIns="0" rIns="0" bIns="0" rtlCol="0" anchor="t">
            <a:spAutoFit/>
          </a:bodyPr>
          <a:lstStyle/>
          <a:p>
            <a:pPr algn="ctr">
              <a:lnSpc>
                <a:spcPts val="8680"/>
              </a:lnSpc>
            </a:pPr>
            <a:r>
              <a:rPr lang="en-US" sz="6200" b="1">
                <a:solidFill>
                  <a:srgbClr val="FFCF01"/>
                </a:solidFill>
                <a:latin typeface="Montserrat Bold"/>
                <a:ea typeface="Montserrat Bold"/>
                <a:cs typeface="Montserrat Bold"/>
                <a:sym typeface="Montserrat Bold"/>
              </a:rPr>
              <a:t>BIDANG USAHA KOPERASI INARA</a:t>
            </a:r>
          </a:p>
        </p:txBody>
      </p:sp>
      <p:sp>
        <p:nvSpPr>
          <p:cNvPr id="7" name="Freeform 7"/>
          <p:cNvSpPr/>
          <p:nvPr/>
        </p:nvSpPr>
        <p:spPr>
          <a:xfrm>
            <a:off x="15206301" y="334854"/>
            <a:ext cx="2655573" cy="2652253"/>
          </a:xfrm>
          <a:custGeom>
            <a:avLst/>
            <a:gdLst/>
            <a:ahLst/>
            <a:cxnLst/>
            <a:rect l="l" t="t" r="r" b="b"/>
            <a:pathLst>
              <a:path w="2655573" h="2652253">
                <a:moveTo>
                  <a:pt x="0" y="0"/>
                </a:moveTo>
                <a:lnTo>
                  <a:pt x="2655573" y="0"/>
                </a:lnTo>
                <a:lnTo>
                  <a:pt x="2655573" y="2652253"/>
                </a:lnTo>
                <a:lnTo>
                  <a:pt x="0" y="2652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5767957" y="695904"/>
            <a:ext cx="1532261" cy="1509306"/>
          </a:xfrm>
          <a:custGeom>
            <a:avLst/>
            <a:gdLst/>
            <a:ahLst/>
            <a:cxnLst/>
            <a:rect l="l" t="t" r="r" b="b"/>
            <a:pathLst>
              <a:path w="1532261" h="1509306">
                <a:moveTo>
                  <a:pt x="0" y="0"/>
                </a:moveTo>
                <a:lnTo>
                  <a:pt x="1532261" y="0"/>
                </a:lnTo>
                <a:lnTo>
                  <a:pt x="1532261" y="1509305"/>
                </a:lnTo>
                <a:lnTo>
                  <a:pt x="0" y="1509305"/>
                </a:lnTo>
                <a:lnTo>
                  <a:pt x="0" y="0"/>
                </a:lnTo>
                <a:close/>
              </a:path>
            </a:pathLst>
          </a:custGeom>
          <a:blipFill>
            <a:blip r:embed="rId5"/>
            <a:stretch>
              <a:fillRect/>
            </a:stretch>
          </a:blipFill>
        </p:spPr>
      </p:sp>
      <p:sp>
        <p:nvSpPr>
          <p:cNvPr id="9" name="TextBox 9"/>
          <p:cNvSpPr txBox="1"/>
          <p:nvPr/>
        </p:nvSpPr>
        <p:spPr>
          <a:xfrm>
            <a:off x="622479" y="3253807"/>
            <a:ext cx="17043043" cy="7039619"/>
          </a:xfrm>
          <a:prstGeom prst="rect">
            <a:avLst/>
          </a:prstGeom>
        </p:spPr>
        <p:txBody>
          <a:bodyPr lIns="0" tIns="0" rIns="0" bIns="0" rtlCol="0" anchor="t">
            <a:spAutoFit/>
          </a:bodyPr>
          <a:lstStyle/>
          <a:p>
            <a:pPr algn="just">
              <a:lnSpc>
                <a:spcPts val="2940"/>
              </a:lnSpc>
              <a:spcBef>
                <a:spcPct val="0"/>
              </a:spcBef>
            </a:pPr>
            <a:r>
              <a:rPr lang="en-US" sz="2100" dirty="0" err="1">
                <a:solidFill>
                  <a:srgbClr val="000000"/>
                </a:solidFill>
                <a:latin typeface="Montserrat"/>
                <a:ea typeface="Montserrat"/>
                <a:cs typeface="Montserrat"/>
                <a:sym typeface="Montserrat"/>
              </a:rPr>
              <a:t>Memperhatikan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perkembangan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peluang</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bisnis</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dengan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mempertimbangkan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kapabilitas</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keunggulan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bersaing</a:t>
            </a:r>
            <a:r>
              <a:rPr lang="en-US" sz="2100" dirty="0">
                <a:solidFill>
                  <a:srgbClr val="000000"/>
                </a:solidFill>
                <a:latin typeface="Montserrat"/>
                <a:ea typeface="Montserrat"/>
                <a:cs typeface="Montserrat"/>
                <a:sym typeface="Montserrat"/>
              </a:rPr>
              <a:t> yang </a:t>
            </a:r>
            <a:r>
              <a:rPr lang="en-US" sz="2100" dirty="0" err="1">
                <a:solidFill>
                  <a:srgbClr val="000000"/>
                </a:solidFill>
                <a:latin typeface="Montserrat"/>
                <a:ea typeface="Montserrat"/>
                <a:cs typeface="Montserrat"/>
                <a:sym typeface="Montserrat"/>
              </a:rPr>
              <a:t>dimiliki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kegiatan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usaha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Koperasi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Jasa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Insan</a:t>
            </a:r>
            <a:r>
              <a:rPr lang="en-US" sz="2100" dirty="0">
                <a:solidFill>
                  <a:srgbClr val="000000"/>
                </a:solidFill>
                <a:latin typeface="Montserrat"/>
                <a:ea typeface="Montserrat"/>
                <a:cs typeface="Montserrat"/>
                <a:sym typeface="Montserrat"/>
              </a:rPr>
              <a:t> Jaya Sejahtera (</a:t>
            </a:r>
            <a:r>
              <a:rPr lang="en-US" sz="2100" dirty="0" err="1">
                <a:solidFill>
                  <a:srgbClr val="000000"/>
                </a:solidFill>
                <a:latin typeface="Montserrat"/>
                <a:ea typeface="Montserrat"/>
                <a:cs typeface="Montserrat"/>
                <a:sym typeface="Montserrat"/>
              </a:rPr>
              <a:t>Kopjas</a:t>
            </a:r>
            <a:r>
              <a:rPr lang="en-US" sz="2100" dirty="0">
                <a:solidFill>
                  <a:srgbClr val="000000"/>
                </a:solidFill>
                <a:latin typeface="Montserrat"/>
                <a:ea typeface="Montserrat"/>
                <a:cs typeface="Montserrat"/>
                <a:sym typeface="Montserrat"/>
              </a:rPr>
              <a:t> INARA) </a:t>
            </a:r>
            <a:r>
              <a:rPr lang="en-US" sz="2100" dirty="0" err="1">
                <a:solidFill>
                  <a:srgbClr val="000000"/>
                </a:solidFill>
                <a:latin typeface="Montserrat"/>
                <a:ea typeface="Montserrat"/>
                <a:cs typeface="Montserrat"/>
                <a:sym typeface="Montserrat"/>
              </a:rPr>
              <a:t>fokus</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untuk</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meningkatkan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kegiatan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penyaluran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pembiayaan</a:t>
            </a:r>
            <a:r>
              <a:rPr lang="en-US" sz="2100" dirty="0">
                <a:solidFill>
                  <a:srgbClr val="000000"/>
                </a:solidFill>
                <a:latin typeface="Montserrat"/>
                <a:ea typeface="Montserrat"/>
                <a:cs typeface="Montserrat"/>
                <a:sym typeface="Montserrat"/>
              </a:rPr>
              <a:t> channeling </a:t>
            </a:r>
            <a:r>
              <a:rPr lang="en-US" sz="2100" dirty="0" err="1">
                <a:solidFill>
                  <a:srgbClr val="000000"/>
                </a:solidFill>
                <a:latin typeface="Montserrat"/>
                <a:ea typeface="Montserrat"/>
                <a:cs typeface="Montserrat"/>
                <a:sym typeface="Montserrat"/>
              </a:rPr>
              <a:t>perbankan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untuk</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anggota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dan</a:t>
            </a:r>
            <a:r>
              <a:rPr lang="en-US" sz="2100" dirty="0">
                <a:solidFill>
                  <a:srgbClr val="000000"/>
                </a:solidFill>
                <a:latin typeface="Montserrat"/>
                <a:ea typeface="Montserrat"/>
                <a:cs typeface="Montserrat"/>
                <a:sym typeface="Montserrat"/>
              </a:rPr>
              <a:t> Non </a:t>
            </a:r>
            <a:r>
              <a:rPr lang="en-US" sz="2100" dirty="0" err="1">
                <a:solidFill>
                  <a:srgbClr val="000000"/>
                </a:solidFill>
                <a:latin typeface="Montserrat"/>
                <a:ea typeface="Montserrat"/>
                <a:cs typeface="Montserrat"/>
                <a:sym typeface="Montserrat"/>
              </a:rPr>
              <a:t>anggota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Koperasi</a:t>
            </a:r>
            <a:r>
              <a:rPr lang="en-US" sz="2100" dirty="0">
                <a:solidFill>
                  <a:srgbClr val="000000"/>
                </a:solidFill>
                <a:latin typeface="Montserrat"/>
                <a:ea typeface="Montserrat"/>
                <a:cs typeface="Montserrat"/>
                <a:sym typeface="Montserrat"/>
              </a:rPr>
              <a:t> yang </a:t>
            </a:r>
            <a:r>
              <a:rPr lang="en-US" sz="2100" dirty="0" err="1">
                <a:solidFill>
                  <a:srgbClr val="000000"/>
                </a:solidFill>
                <a:latin typeface="Montserrat"/>
                <a:ea typeface="Montserrat"/>
                <a:cs typeface="Montserrat"/>
                <a:sym typeface="Montserrat"/>
              </a:rPr>
              <a:t>berasal</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dari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Pensiunan</a:t>
            </a:r>
            <a:r>
              <a:rPr lang="en-US" sz="2100" dirty="0">
                <a:solidFill>
                  <a:srgbClr val="000000"/>
                </a:solidFill>
                <a:latin typeface="Montserrat"/>
                <a:ea typeface="Montserrat"/>
                <a:cs typeface="Montserrat"/>
                <a:sym typeface="Montserrat"/>
              </a:rPr>
              <a:t>. </a:t>
            </a:r>
            <a:endParaRPr lang="id-ID" sz="2100" dirty="0">
              <a:solidFill>
                <a:srgbClr val="000000"/>
              </a:solidFill>
              <a:latin typeface="Montserrat"/>
              <a:ea typeface="Montserrat"/>
              <a:cs typeface="Montserrat"/>
              <a:sym typeface="Montserrat"/>
            </a:endParaRPr>
          </a:p>
          <a:p>
            <a:pPr algn="just">
              <a:lnSpc>
                <a:spcPts val="2940"/>
              </a:lnSpc>
              <a:spcBef>
                <a:spcPct val="0"/>
              </a:spcBef>
            </a:pPr>
            <a:endParaRPr lang="en-US" sz="2100" dirty="0">
              <a:solidFill>
                <a:srgbClr val="000000"/>
              </a:solidFill>
              <a:latin typeface="Montserrat"/>
              <a:ea typeface="Montserrat"/>
              <a:cs typeface="Montserrat"/>
              <a:sym typeface="Montserrat"/>
            </a:endParaRPr>
          </a:p>
          <a:p>
            <a:pPr algn="just">
              <a:lnSpc>
                <a:spcPts val="2940"/>
              </a:lnSpc>
              <a:spcBef>
                <a:spcPct val="0"/>
              </a:spcBef>
            </a:pPr>
            <a:r>
              <a:rPr lang="en-US" sz="2100" dirty="0" err="1">
                <a:solidFill>
                  <a:srgbClr val="000000"/>
                </a:solidFill>
                <a:latin typeface="Montserrat"/>
                <a:ea typeface="Montserrat"/>
                <a:cs typeface="Montserrat"/>
                <a:sym typeface="Montserrat"/>
              </a:rPr>
              <a:t>Kebijakan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Kopjas</a:t>
            </a:r>
            <a:r>
              <a:rPr lang="en-US" sz="2100" dirty="0">
                <a:solidFill>
                  <a:srgbClr val="000000"/>
                </a:solidFill>
                <a:latin typeface="Montserrat"/>
                <a:ea typeface="Montserrat"/>
                <a:cs typeface="Montserrat"/>
                <a:sym typeface="Montserrat"/>
              </a:rPr>
              <a:t> INARA </a:t>
            </a:r>
            <a:r>
              <a:rPr lang="en-US" sz="2100" dirty="0" err="1">
                <a:solidFill>
                  <a:srgbClr val="000000"/>
                </a:solidFill>
                <a:latin typeface="Montserrat"/>
                <a:ea typeface="Montserrat"/>
                <a:cs typeface="Montserrat"/>
                <a:sym typeface="Montserrat"/>
              </a:rPr>
              <a:t>untuk</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fokus</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pada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bidang</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usaha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jasa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penyaluran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pembiayaan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kepada</a:t>
            </a:r>
            <a:r>
              <a:rPr lang="en-US" sz="2100" dirty="0">
                <a:solidFill>
                  <a:srgbClr val="000000"/>
                </a:solidFill>
                <a:latin typeface="Montserrat"/>
                <a:ea typeface="Montserrat"/>
                <a:cs typeface="Montserrat"/>
                <a:sym typeface="Montserrat"/>
              </a:rPr>
              <a:t> para </a:t>
            </a:r>
            <a:r>
              <a:rPr lang="en-US" sz="2100" dirty="0" err="1">
                <a:solidFill>
                  <a:srgbClr val="000000"/>
                </a:solidFill>
                <a:latin typeface="Montserrat"/>
                <a:ea typeface="Montserrat"/>
                <a:cs typeface="Montserrat"/>
                <a:sym typeface="Montserrat"/>
              </a:rPr>
              <a:t>Pensiunan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ini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didasari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adanya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peluang</a:t>
            </a:r>
            <a:r>
              <a:rPr lang="en-US" sz="2100" dirty="0">
                <a:solidFill>
                  <a:srgbClr val="000000"/>
                </a:solidFill>
                <a:latin typeface="Montserrat"/>
                <a:ea typeface="Montserrat"/>
                <a:cs typeface="Montserrat"/>
                <a:sym typeface="Montserrat"/>
              </a:rPr>
              <a:t> yang </a:t>
            </a:r>
            <a:r>
              <a:rPr lang="en-US" sz="2100" dirty="0" err="1">
                <a:solidFill>
                  <a:srgbClr val="000000"/>
                </a:solidFill>
                <a:latin typeface="Montserrat"/>
                <a:ea typeface="Montserrat"/>
                <a:cs typeface="Montserrat"/>
                <a:sym typeface="Montserrat"/>
              </a:rPr>
              <a:t>besar</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terhadap</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kebutuhan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pembiayaan</a:t>
            </a:r>
            <a:r>
              <a:rPr lang="en-US" sz="2100" dirty="0">
                <a:solidFill>
                  <a:srgbClr val="000000"/>
                </a:solidFill>
                <a:latin typeface="Montserrat"/>
                <a:ea typeface="Montserrat"/>
                <a:cs typeface="Montserrat"/>
                <a:sym typeface="Montserrat"/>
              </a:rPr>
              <a:t> modal </a:t>
            </a:r>
            <a:r>
              <a:rPr lang="en-US" sz="2100" dirty="0" err="1">
                <a:solidFill>
                  <a:srgbClr val="000000"/>
                </a:solidFill>
                <a:latin typeface="Montserrat"/>
                <a:ea typeface="Montserrat"/>
                <a:cs typeface="Montserrat"/>
                <a:sym typeface="Montserrat"/>
              </a:rPr>
              <a:t>kerja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bagi</a:t>
            </a:r>
            <a:r>
              <a:rPr lang="en-US" sz="2100" dirty="0">
                <a:solidFill>
                  <a:srgbClr val="000000"/>
                </a:solidFill>
                <a:latin typeface="Montserrat"/>
                <a:ea typeface="Montserrat"/>
                <a:cs typeface="Montserrat"/>
                <a:sym typeface="Montserrat"/>
              </a:rPr>
              <a:t> para </a:t>
            </a:r>
            <a:r>
              <a:rPr lang="en-US" sz="2100" dirty="0" err="1">
                <a:solidFill>
                  <a:srgbClr val="000000"/>
                </a:solidFill>
                <a:latin typeface="Montserrat"/>
                <a:ea typeface="Montserrat"/>
                <a:cs typeface="Montserrat"/>
                <a:sym typeface="Montserrat"/>
              </a:rPr>
              <a:t>Pensiunan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Bagi</a:t>
            </a:r>
            <a:r>
              <a:rPr lang="en-US" sz="2100" dirty="0">
                <a:solidFill>
                  <a:srgbClr val="000000"/>
                </a:solidFill>
                <a:latin typeface="Montserrat"/>
                <a:ea typeface="Montserrat"/>
                <a:cs typeface="Montserrat"/>
                <a:sym typeface="Montserrat"/>
              </a:rPr>
              <a:t> para </a:t>
            </a:r>
            <a:r>
              <a:rPr lang="en-US" sz="2100" dirty="0" err="1">
                <a:solidFill>
                  <a:srgbClr val="000000"/>
                </a:solidFill>
                <a:latin typeface="Montserrat"/>
                <a:ea typeface="Montserrat"/>
                <a:cs typeface="Montserrat"/>
                <a:sym typeface="Montserrat"/>
              </a:rPr>
              <a:t>Pensiunan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baik</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pensiun</a:t>
            </a:r>
            <a:r>
              <a:rPr lang="en-US" sz="2100" dirty="0">
                <a:solidFill>
                  <a:srgbClr val="000000"/>
                </a:solidFill>
                <a:latin typeface="Montserrat"/>
                <a:ea typeface="Montserrat"/>
                <a:cs typeface="Montserrat"/>
                <a:sym typeface="Montserrat"/>
              </a:rPr>
              <a:t> PNS </a:t>
            </a:r>
            <a:r>
              <a:rPr lang="en-US" sz="2100" dirty="0" err="1">
                <a:solidFill>
                  <a:srgbClr val="000000"/>
                </a:solidFill>
                <a:latin typeface="Montserrat"/>
                <a:ea typeface="Montserrat"/>
                <a:cs typeface="Montserrat"/>
                <a:sym typeface="Montserrat"/>
              </a:rPr>
              <a:t>maupun</a:t>
            </a:r>
            <a:r>
              <a:rPr lang="en-US" sz="2100" dirty="0">
                <a:solidFill>
                  <a:srgbClr val="000000"/>
                </a:solidFill>
                <a:latin typeface="Montserrat"/>
                <a:ea typeface="Montserrat"/>
                <a:cs typeface="Montserrat"/>
                <a:sym typeface="Montserrat"/>
              </a:rPr>
              <a:t> TNI/POLRI, </a:t>
            </a:r>
            <a:r>
              <a:rPr lang="en-US" sz="2100" dirty="0" err="1">
                <a:solidFill>
                  <a:srgbClr val="000000"/>
                </a:solidFill>
                <a:latin typeface="Montserrat"/>
                <a:ea typeface="Montserrat"/>
                <a:cs typeface="Montserrat"/>
                <a:sym typeface="Montserrat"/>
              </a:rPr>
              <a:t>memasuki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pensiun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bukan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berarti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berhenti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beraktivitas</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namun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justru</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setelah</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pensiun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dimanfaatkan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untuk</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memulai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kegiatan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usaha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baru</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atau</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mengembangkan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usaha</a:t>
            </a:r>
            <a:r>
              <a:rPr lang="en-US" sz="2100" dirty="0">
                <a:solidFill>
                  <a:srgbClr val="000000"/>
                </a:solidFill>
                <a:latin typeface="Montserrat"/>
                <a:ea typeface="Montserrat"/>
                <a:cs typeface="Montserrat"/>
                <a:sym typeface="Montserrat"/>
              </a:rPr>
              <a:t> yang </a:t>
            </a:r>
            <a:r>
              <a:rPr lang="en-US" sz="2100" dirty="0" err="1">
                <a:solidFill>
                  <a:srgbClr val="000000"/>
                </a:solidFill>
                <a:latin typeface="Montserrat"/>
                <a:ea typeface="Montserrat"/>
                <a:cs typeface="Montserrat"/>
                <a:sym typeface="Montserrat"/>
              </a:rPr>
              <a:t>tertunda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karena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selama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berdinas</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aktif</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dilarang</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melakukan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kegiatan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bisnis</a:t>
            </a:r>
            <a:r>
              <a:rPr lang="en-US" sz="2100" dirty="0">
                <a:solidFill>
                  <a:srgbClr val="000000"/>
                </a:solidFill>
                <a:latin typeface="Montserrat"/>
                <a:ea typeface="Montserrat"/>
                <a:cs typeface="Montserrat"/>
                <a:sym typeface="Montserrat"/>
              </a:rPr>
              <a:t>. </a:t>
            </a:r>
          </a:p>
          <a:p>
            <a:pPr algn="just">
              <a:lnSpc>
                <a:spcPts val="2940"/>
              </a:lnSpc>
              <a:spcBef>
                <a:spcPct val="0"/>
              </a:spcBef>
            </a:pPr>
            <a:endParaRPr lang="en-US" sz="2100" dirty="0">
              <a:solidFill>
                <a:srgbClr val="000000"/>
              </a:solidFill>
              <a:latin typeface="Montserrat"/>
              <a:ea typeface="Montserrat"/>
              <a:cs typeface="Montserrat"/>
              <a:sym typeface="Montserrat"/>
            </a:endParaRPr>
          </a:p>
          <a:p>
            <a:pPr algn="just">
              <a:lnSpc>
                <a:spcPts val="2940"/>
              </a:lnSpc>
              <a:spcBef>
                <a:spcPct val="0"/>
              </a:spcBef>
            </a:pPr>
            <a:r>
              <a:rPr lang="en-US" sz="2100" dirty="0" err="1">
                <a:solidFill>
                  <a:srgbClr val="000000"/>
                </a:solidFill>
                <a:latin typeface="Montserrat"/>
                <a:ea typeface="Montserrat"/>
                <a:cs typeface="Montserrat"/>
                <a:sym typeface="Montserrat"/>
              </a:rPr>
              <a:t>Penyaluran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pembiayaan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kepada</a:t>
            </a:r>
            <a:r>
              <a:rPr lang="en-US" sz="2100" dirty="0">
                <a:solidFill>
                  <a:srgbClr val="000000"/>
                </a:solidFill>
                <a:latin typeface="Montserrat"/>
                <a:ea typeface="Montserrat"/>
                <a:cs typeface="Montserrat"/>
                <a:sym typeface="Montserrat"/>
              </a:rPr>
              <a:t> para </a:t>
            </a:r>
            <a:r>
              <a:rPr lang="en-US" sz="2100" dirty="0" err="1">
                <a:solidFill>
                  <a:srgbClr val="000000"/>
                </a:solidFill>
                <a:latin typeface="Montserrat"/>
                <a:ea typeface="Montserrat"/>
                <a:cs typeface="Montserrat"/>
                <a:sym typeface="Montserrat"/>
              </a:rPr>
              <a:t>Pensiunan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memiliki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tingkat</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resiko</a:t>
            </a:r>
            <a:r>
              <a:rPr lang="en-US" sz="2100" dirty="0">
                <a:solidFill>
                  <a:srgbClr val="000000"/>
                </a:solidFill>
                <a:latin typeface="Montserrat"/>
                <a:ea typeface="Montserrat"/>
                <a:cs typeface="Montserrat"/>
                <a:sym typeface="Montserrat"/>
              </a:rPr>
              <a:t> yang </a:t>
            </a:r>
            <a:r>
              <a:rPr lang="en-US" sz="2100" dirty="0" err="1">
                <a:solidFill>
                  <a:srgbClr val="000000"/>
                </a:solidFill>
                <a:latin typeface="Montserrat"/>
                <a:ea typeface="Montserrat"/>
                <a:cs typeface="Montserrat"/>
                <a:sym typeface="Montserrat"/>
              </a:rPr>
              <a:t>aman</a:t>
            </a:r>
            <a:r>
              <a:rPr lang="en-US" sz="2100" dirty="0">
                <a:solidFill>
                  <a:srgbClr val="000000"/>
                </a:solidFill>
                <a:latin typeface="Montserrat"/>
                <a:ea typeface="Montserrat"/>
                <a:cs typeface="Montserrat"/>
                <a:sym typeface="Montserrat"/>
              </a:rPr>
              <a:t>/</a:t>
            </a:r>
            <a:r>
              <a:rPr lang="en-US" sz="2100" dirty="0" err="1">
                <a:solidFill>
                  <a:srgbClr val="000000"/>
                </a:solidFill>
                <a:latin typeface="Montserrat"/>
                <a:ea typeface="Montserrat"/>
                <a:cs typeface="Montserrat"/>
                <a:sym typeface="Montserrat"/>
              </a:rPr>
              <a:t>rendah</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kelangsungan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usaha</a:t>
            </a:r>
            <a:r>
              <a:rPr lang="en-US" sz="2100" dirty="0">
                <a:solidFill>
                  <a:srgbClr val="000000"/>
                </a:solidFill>
                <a:latin typeface="Montserrat"/>
                <a:ea typeface="Montserrat"/>
                <a:cs typeface="Montserrat"/>
                <a:sym typeface="Montserrat"/>
              </a:rPr>
              <a:t> yang </a:t>
            </a:r>
            <a:r>
              <a:rPr lang="en-US" sz="2100" dirty="0" err="1">
                <a:solidFill>
                  <a:srgbClr val="000000"/>
                </a:solidFill>
                <a:latin typeface="Montserrat"/>
                <a:ea typeface="Montserrat"/>
                <a:cs typeface="Montserrat"/>
                <a:sym typeface="Montserrat"/>
              </a:rPr>
              <a:t>panjang</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hal</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ini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disebabkan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karena</a:t>
            </a:r>
            <a:r>
              <a:rPr lang="en-US" sz="2100" dirty="0">
                <a:solidFill>
                  <a:srgbClr val="000000"/>
                </a:solidFill>
                <a:latin typeface="Montserrat"/>
                <a:ea typeface="Montserrat"/>
                <a:cs typeface="Montserrat"/>
                <a:sym typeface="Montserrat"/>
              </a:rPr>
              <a:t> para </a:t>
            </a:r>
            <a:r>
              <a:rPr lang="en-US" sz="2100" dirty="0" err="1">
                <a:solidFill>
                  <a:srgbClr val="000000"/>
                </a:solidFill>
                <a:latin typeface="Montserrat"/>
                <a:ea typeface="Montserrat"/>
                <a:cs typeface="Montserrat"/>
                <a:sym typeface="Montserrat"/>
              </a:rPr>
              <a:t>Pensiunan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memiliki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penghasilan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tetap</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dalam</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setiap</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bulannya</a:t>
            </a:r>
            <a:r>
              <a:rPr lang="en-US" sz="2100" dirty="0">
                <a:solidFill>
                  <a:srgbClr val="000000"/>
                </a:solidFill>
                <a:latin typeface="Montserrat"/>
                <a:ea typeface="Montserrat"/>
                <a:cs typeface="Montserrat"/>
                <a:sym typeface="Montserrat"/>
              </a:rPr>
              <a:t> yang </a:t>
            </a:r>
            <a:r>
              <a:rPr lang="en-US" sz="2100" dirty="0" err="1">
                <a:solidFill>
                  <a:srgbClr val="000000"/>
                </a:solidFill>
                <a:latin typeface="Montserrat"/>
                <a:ea typeface="Montserrat"/>
                <a:cs typeface="Montserrat"/>
                <a:sym typeface="Montserrat"/>
              </a:rPr>
              <a:t>bisa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dipotong</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untuk</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melunasi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angsuran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pinjamannya</a:t>
            </a:r>
            <a:r>
              <a:rPr lang="en-US" sz="2100" dirty="0">
                <a:solidFill>
                  <a:srgbClr val="000000"/>
                </a:solidFill>
                <a:latin typeface="Montserrat"/>
                <a:ea typeface="Montserrat"/>
                <a:cs typeface="Montserrat"/>
                <a:sym typeface="Montserrat"/>
              </a:rPr>
              <a:t>.</a:t>
            </a:r>
          </a:p>
          <a:p>
            <a:pPr algn="just">
              <a:lnSpc>
                <a:spcPts val="2940"/>
              </a:lnSpc>
              <a:spcBef>
                <a:spcPct val="0"/>
              </a:spcBef>
            </a:pPr>
            <a:endParaRPr lang="en-US" sz="2100" dirty="0">
              <a:solidFill>
                <a:srgbClr val="000000"/>
              </a:solidFill>
              <a:latin typeface="Montserrat"/>
              <a:ea typeface="Montserrat"/>
              <a:cs typeface="Montserrat"/>
              <a:sym typeface="Montserrat"/>
            </a:endParaRPr>
          </a:p>
          <a:p>
            <a:pPr algn="just">
              <a:lnSpc>
                <a:spcPts val="2940"/>
              </a:lnSpc>
              <a:spcBef>
                <a:spcPct val="0"/>
              </a:spcBef>
            </a:pPr>
            <a:r>
              <a:rPr lang="en-US" sz="2100" dirty="0" err="1">
                <a:solidFill>
                  <a:srgbClr val="000000"/>
                </a:solidFill>
                <a:latin typeface="Montserrat"/>
                <a:ea typeface="Montserrat"/>
                <a:cs typeface="Montserrat"/>
                <a:sym typeface="Montserrat"/>
              </a:rPr>
              <a:t>Kebijakan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Pemerintah</a:t>
            </a:r>
            <a:r>
              <a:rPr lang="en-US" sz="2100" dirty="0">
                <a:solidFill>
                  <a:srgbClr val="000000"/>
                </a:solidFill>
                <a:latin typeface="Montserrat"/>
                <a:ea typeface="Montserrat"/>
                <a:cs typeface="Montserrat"/>
                <a:sym typeface="Montserrat"/>
              </a:rPr>
              <a:t> yang </a:t>
            </a:r>
            <a:r>
              <a:rPr lang="en-US" sz="2100" dirty="0" err="1">
                <a:solidFill>
                  <a:srgbClr val="000000"/>
                </a:solidFill>
                <a:latin typeface="Montserrat"/>
                <a:ea typeface="Montserrat"/>
                <a:cs typeface="Montserrat"/>
                <a:sym typeface="Montserrat"/>
              </a:rPr>
              <a:t>secara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periodik</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menaikkan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gaji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pensiunan</a:t>
            </a:r>
            <a:r>
              <a:rPr lang="en-US" sz="2100" dirty="0">
                <a:solidFill>
                  <a:srgbClr val="000000"/>
                </a:solidFill>
                <a:latin typeface="Montserrat"/>
                <a:ea typeface="Montserrat"/>
                <a:cs typeface="Montserrat"/>
                <a:sym typeface="Montserrat"/>
              </a:rPr>
              <a:t> yang </a:t>
            </a:r>
            <a:r>
              <a:rPr lang="en-US" sz="2100" dirty="0" err="1">
                <a:solidFill>
                  <a:srgbClr val="000000"/>
                </a:solidFill>
                <a:latin typeface="Montserrat"/>
                <a:ea typeface="Montserrat"/>
                <a:cs typeface="Montserrat"/>
                <a:sym typeface="Montserrat"/>
              </a:rPr>
              <a:t>selama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ini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berkisar</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antara</a:t>
            </a:r>
            <a:r>
              <a:rPr lang="en-US" sz="2100" dirty="0">
                <a:solidFill>
                  <a:srgbClr val="000000"/>
                </a:solidFill>
                <a:latin typeface="Montserrat"/>
                <a:ea typeface="Montserrat"/>
                <a:cs typeface="Montserrat"/>
                <a:sym typeface="Montserrat"/>
              </a:rPr>
              <a:t> 3% </a:t>
            </a:r>
            <a:r>
              <a:rPr lang="en-US" sz="2100" dirty="0" err="1">
                <a:solidFill>
                  <a:srgbClr val="000000"/>
                </a:solidFill>
                <a:latin typeface="Montserrat"/>
                <a:ea typeface="Montserrat"/>
                <a:cs typeface="Montserrat"/>
                <a:sym typeface="Montserrat"/>
              </a:rPr>
              <a:t>sampai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dengan</a:t>
            </a:r>
            <a:r>
              <a:rPr lang="en-US" sz="2100" dirty="0">
                <a:solidFill>
                  <a:srgbClr val="000000"/>
                </a:solidFill>
                <a:latin typeface="Montserrat"/>
                <a:ea typeface="Montserrat"/>
                <a:cs typeface="Montserrat"/>
                <a:sym typeface="Montserrat"/>
              </a:rPr>
              <a:t> 7%, </a:t>
            </a:r>
            <a:r>
              <a:rPr lang="en-US" sz="2100" dirty="0" err="1">
                <a:solidFill>
                  <a:srgbClr val="000000"/>
                </a:solidFill>
                <a:latin typeface="Montserrat"/>
                <a:ea typeface="Montserrat"/>
                <a:cs typeface="Montserrat"/>
                <a:sym typeface="Montserrat"/>
              </a:rPr>
              <a:t>mendorong</a:t>
            </a:r>
            <a:r>
              <a:rPr lang="en-US" sz="2100" dirty="0">
                <a:solidFill>
                  <a:srgbClr val="000000"/>
                </a:solidFill>
                <a:latin typeface="Montserrat"/>
                <a:ea typeface="Montserrat"/>
                <a:cs typeface="Montserrat"/>
                <a:sym typeface="Montserrat"/>
              </a:rPr>
              <a:t> para </a:t>
            </a:r>
            <a:r>
              <a:rPr lang="en-US" sz="2100" dirty="0" err="1">
                <a:solidFill>
                  <a:srgbClr val="000000"/>
                </a:solidFill>
                <a:latin typeface="Montserrat"/>
                <a:ea typeface="Montserrat"/>
                <a:cs typeface="Montserrat"/>
                <a:sym typeface="Montserrat"/>
              </a:rPr>
              <a:t>Debitur</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pensiunan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untuk</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memperbaharui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meningkatkan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jumlah</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pinjamannya</a:t>
            </a:r>
            <a:r>
              <a:rPr lang="en-US" sz="2100" dirty="0">
                <a:solidFill>
                  <a:srgbClr val="000000"/>
                </a:solidFill>
                <a:latin typeface="Montserrat"/>
                <a:ea typeface="Montserrat"/>
                <a:cs typeface="Montserrat"/>
                <a:sym typeface="Montserrat"/>
              </a:rPr>
              <a:t>. Hal </a:t>
            </a:r>
            <a:r>
              <a:rPr lang="en-US" sz="2100" dirty="0" err="1">
                <a:solidFill>
                  <a:srgbClr val="000000"/>
                </a:solidFill>
                <a:latin typeface="Montserrat"/>
                <a:ea typeface="Montserrat"/>
                <a:cs typeface="Montserrat"/>
                <a:sym typeface="Montserrat"/>
              </a:rPr>
              <a:t>ini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menciptakan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pasar</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pembiayaan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pensiun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senantiasa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tumbuh</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dan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berkembang</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setiap</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tahunnya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sehingga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kelangsungan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usaha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bisnis</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penyaluran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pembiayaan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pensiun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ini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memiliki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masa</a:t>
            </a:r>
            <a:r>
              <a:rPr lang="en-US" sz="2100" dirty="0">
                <a:solidFill>
                  <a:srgbClr val="000000"/>
                </a:solidFill>
                <a:latin typeface="Montserrat"/>
                <a:ea typeface="Montserrat"/>
                <a:cs typeface="Montserrat"/>
                <a:sym typeface="Montserrat"/>
              </a:rPr>
              <a:t> yang </a:t>
            </a:r>
            <a:r>
              <a:rPr lang="en-US" sz="2100" dirty="0" err="1">
                <a:solidFill>
                  <a:srgbClr val="000000"/>
                </a:solidFill>
                <a:latin typeface="Montserrat"/>
                <a:ea typeface="Montserrat"/>
                <a:cs typeface="Montserrat"/>
                <a:sym typeface="Montserrat"/>
              </a:rPr>
              <a:t>tidak</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terbatas</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selama</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kebijakan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Pemerintah</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tetap</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membayarkan</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gaji</a:t>
            </a:r>
            <a:r>
              <a:rPr lang="en-US" sz="2100" dirty="0">
                <a:solidFill>
                  <a:srgbClr val="000000"/>
                </a:solidFill>
                <a:latin typeface="Montserrat"/>
                <a:ea typeface="Montserrat"/>
                <a:cs typeface="Montserrat"/>
                <a:sym typeface="Montserrat"/>
              </a:rPr>
              <a:t> </a:t>
            </a:r>
            <a:r>
              <a:rPr lang="en-US" sz="2100" dirty="0" err="1">
                <a:solidFill>
                  <a:srgbClr val="000000"/>
                </a:solidFill>
                <a:latin typeface="Montserrat"/>
                <a:ea typeface="Montserrat"/>
                <a:cs typeface="Montserrat"/>
                <a:sym typeface="Montserrat"/>
              </a:rPr>
              <a:t>pensiun</a:t>
            </a:r>
            <a:r>
              <a:rPr lang="en-US" sz="2100" dirty="0">
                <a:solidFill>
                  <a:srgbClr val="000000"/>
                </a:solidFill>
                <a:latin typeface="Montserrat"/>
                <a:ea typeface="Montserrat"/>
                <a:cs typeface="Montserrat"/>
                <a:sym typeface="Montserrat"/>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426995" y="334854"/>
            <a:ext cx="8933642" cy="1456507"/>
            <a:chOff x="0" y="0"/>
            <a:chExt cx="2352893" cy="383607"/>
          </a:xfrm>
        </p:grpSpPr>
        <p:sp>
          <p:nvSpPr>
            <p:cNvPr id="4" name="Freeform 4"/>
            <p:cNvSpPr/>
            <p:nvPr/>
          </p:nvSpPr>
          <p:spPr>
            <a:xfrm>
              <a:off x="0" y="0"/>
              <a:ext cx="2352893" cy="383607"/>
            </a:xfrm>
            <a:custGeom>
              <a:avLst/>
              <a:gdLst/>
              <a:ahLst/>
              <a:cxnLst/>
              <a:rect l="l" t="t" r="r" b="b"/>
              <a:pathLst>
                <a:path w="2352893" h="383607">
                  <a:moveTo>
                    <a:pt x="86660" y="0"/>
                  </a:moveTo>
                  <a:lnTo>
                    <a:pt x="2266233" y="0"/>
                  </a:lnTo>
                  <a:cubicBezTo>
                    <a:pt x="2314094" y="0"/>
                    <a:pt x="2352893" y="38799"/>
                    <a:pt x="2352893" y="86660"/>
                  </a:cubicBezTo>
                  <a:lnTo>
                    <a:pt x="2352893" y="296946"/>
                  </a:lnTo>
                  <a:cubicBezTo>
                    <a:pt x="2352893" y="344808"/>
                    <a:pt x="2314094" y="383607"/>
                    <a:pt x="2266233" y="383607"/>
                  </a:cubicBezTo>
                  <a:lnTo>
                    <a:pt x="86660" y="383607"/>
                  </a:lnTo>
                  <a:cubicBezTo>
                    <a:pt x="38799" y="383607"/>
                    <a:pt x="0" y="344808"/>
                    <a:pt x="0" y="296946"/>
                  </a:cubicBezTo>
                  <a:lnTo>
                    <a:pt x="0" y="86660"/>
                  </a:lnTo>
                  <a:cubicBezTo>
                    <a:pt x="0" y="38799"/>
                    <a:pt x="38799" y="0"/>
                    <a:pt x="86660" y="0"/>
                  </a:cubicBezTo>
                  <a:close/>
                </a:path>
              </a:pathLst>
            </a:custGeom>
            <a:gradFill rotWithShape="1">
              <a:gsLst>
                <a:gs pos="0">
                  <a:srgbClr val="003780">
                    <a:alpha val="100000"/>
                  </a:srgbClr>
                </a:gs>
                <a:gs pos="100000">
                  <a:srgbClr val="011F47">
                    <a:alpha val="100000"/>
                  </a:srgbClr>
                </a:gs>
              </a:gsLst>
              <a:lin ang="5400000"/>
            </a:gradFill>
          </p:spPr>
        </p:sp>
        <p:sp>
          <p:nvSpPr>
            <p:cNvPr id="5" name="TextBox 5"/>
            <p:cNvSpPr txBox="1"/>
            <p:nvPr/>
          </p:nvSpPr>
          <p:spPr>
            <a:xfrm>
              <a:off x="0" y="-38100"/>
              <a:ext cx="2352893" cy="421707"/>
            </a:xfrm>
            <a:prstGeom prst="rect">
              <a:avLst/>
            </a:prstGeom>
          </p:spPr>
          <p:txBody>
            <a:bodyPr lIns="50800" tIns="50800" rIns="50800" bIns="50800" rtlCol="0" anchor="ctr"/>
            <a:lstStyle/>
            <a:p>
              <a:pPr algn="l">
                <a:lnSpc>
                  <a:spcPts val="2659"/>
                </a:lnSpc>
              </a:pPr>
              <a:endParaRPr/>
            </a:p>
          </p:txBody>
        </p:sp>
      </p:grpSp>
      <p:sp>
        <p:nvSpPr>
          <p:cNvPr id="6" name="Freeform 6"/>
          <p:cNvSpPr/>
          <p:nvPr/>
        </p:nvSpPr>
        <p:spPr>
          <a:xfrm>
            <a:off x="15206301" y="334854"/>
            <a:ext cx="2655573" cy="2652253"/>
          </a:xfrm>
          <a:custGeom>
            <a:avLst/>
            <a:gdLst/>
            <a:ahLst/>
            <a:cxnLst/>
            <a:rect l="l" t="t" r="r" b="b"/>
            <a:pathLst>
              <a:path w="2655573" h="2652253">
                <a:moveTo>
                  <a:pt x="0" y="0"/>
                </a:moveTo>
                <a:lnTo>
                  <a:pt x="2655573" y="0"/>
                </a:lnTo>
                <a:lnTo>
                  <a:pt x="2655573" y="2652253"/>
                </a:lnTo>
                <a:lnTo>
                  <a:pt x="0" y="2652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5796532" y="819729"/>
            <a:ext cx="1532261" cy="1509306"/>
          </a:xfrm>
          <a:custGeom>
            <a:avLst/>
            <a:gdLst/>
            <a:ahLst/>
            <a:cxnLst/>
            <a:rect l="l" t="t" r="r" b="b"/>
            <a:pathLst>
              <a:path w="1532261" h="1509306">
                <a:moveTo>
                  <a:pt x="0" y="0"/>
                </a:moveTo>
                <a:lnTo>
                  <a:pt x="1532261" y="0"/>
                </a:lnTo>
                <a:lnTo>
                  <a:pt x="1532261" y="1509305"/>
                </a:lnTo>
                <a:lnTo>
                  <a:pt x="0" y="1509305"/>
                </a:lnTo>
                <a:lnTo>
                  <a:pt x="0" y="0"/>
                </a:lnTo>
                <a:close/>
              </a:path>
            </a:pathLst>
          </a:custGeom>
          <a:blipFill>
            <a:blip r:embed="rId5"/>
            <a:stretch>
              <a:fillRect/>
            </a:stretch>
          </a:blipFill>
        </p:spPr>
      </p:sp>
      <p:sp>
        <p:nvSpPr>
          <p:cNvPr id="8" name="TextBox 8"/>
          <p:cNvSpPr txBox="1"/>
          <p:nvPr/>
        </p:nvSpPr>
        <p:spPr>
          <a:xfrm>
            <a:off x="821574" y="443447"/>
            <a:ext cx="7858719" cy="1035684"/>
          </a:xfrm>
          <a:prstGeom prst="rect">
            <a:avLst/>
          </a:prstGeom>
        </p:spPr>
        <p:txBody>
          <a:bodyPr lIns="0" tIns="0" rIns="0" bIns="0" rtlCol="0" anchor="t">
            <a:spAutoFit/>
          </a:bodyPr>
          <a:lstStyle/>
          <a:p>
            <a:pPr algn="ctr">
              <a:lnSpc>
                <a:spcPts val="8540"/>
              </a:lnSpc>
            </a:pPr>
            <a:r>
              <a:rPr lang="en-US" sz="6100" b="1" dirty="0">
                <a:solidFill>
                  <a:srgbClr val="FFCF01"/>
                </a:solidFill>
                <a:latin typeface="Montserrat Bold"/>
                <a:ea typeface="Montserrat Bold"/>
                <a:cs typeface="Montserrat Bold"/>
                <a:sym typeface="Montserrat Bold"/>
              </a:rPr>
              <a:t>MITRA STRATEGIS</a:t>
            </a:r>
          </a:p>
        </p:txBody>
      </p:sp>
      <p:sp>
        <p:nvSpPr>
          <p:cNvPr id="9" name="TextBox 9"/>
          <p:cNvSpPr txBox="1"/>
          <p:nvPr/>
        </p:nvSpPr>
        <p:spPr>
          <a:xfrm>
            <a:off x="157301" y="2179976"/>
            <a:ext cx="15049000" cy="1051570"/>
          </a:xfrm>
          <a:prstGeom prst="rect">
            <a:avLst/>
          </a:prstGeom>
        </p:spPr>
        <p:txBody>
          <a:bodyPr wrap="square" lIns="0" tIns="0" rIns="0" bIns="0" rtlCol="0" anchor="t">
            <a:spAutoFit/>
          </a:bodyPr>
          <a:lstStyle/>
          <a:p>
            <a:pPr marL="626104" lvl="1" indent="-313052" algn="just">
              <a:lnSpc>
                <a:spcPts val="4059"/>
              </a:lnSpc>
              <a:buFont typeface="Arial"/>
              <a:buChar char="•"/>
            </a:pPr>
            <a:r>
              <a:rPr lang="en-US" sz="2899" dirty="0" err="1">
                <a:solidFill>
                  <a:srgbClr val="000000"/>
                </a:solidFill>
                <a:latin typeface="Montserrat"/>
                <a:ea typeface="Montserrat"/>
                <a:cs typeface="Montserrat"/>
                <a:sym typeface="Montserrat"/>
              </a:rPr>
              <a:t>Kerjasama</a:t>
            </a:r>
            <a:r>
              <a:rPr lang="en-US" sz="2899" dirty="0">
                <a:solidFill>
                  <a:srgbClr val="000000"/>
                </a:solidFill>
                <a:latin typeface="Montserrat"/>
                <a:ea typeface="Montserrat"/>
                <a:cs typeface="Montserrat"/>
                <a:sym typeface="Montserrat"/>
              </a:rPr>
              <a:t> </a:t>
            </a:r>
            <a:r>
              <a:rPr lang="en-US" sz="2899" dirty="0" err="1">
                <a:solidFill>
                  <a:srgbClr val="000000"/>
                </a:solidFill>
                <a:latin typeface="Montserrat"/>
                <a:ea typeface="Montserrat"/>
                <a:cs typeface="Montserrat"/>
                <a:sym typeface="Montserrat"/>
              </a:rPr>
              <a:t>dalam</a:t>
            </a:r>
            <a:r>
              <a:rPr lang="en-US" sz="2899" dirty="0">
                <a:solidFill>
                  <a:srgbClr val="000000"/>
                </a:solidFill>
                <a:latin typeface="Montserrat"/>
                <a:ea typeface="Montserrat"/>
                <a:cs typeface="Montserrat"/>
                <a:sym typeface="Montserrat"/>
              </a:rPr>
              <a:t> </a:t>
            </a:r>
            <a:r>
              <a:rPr lang="en-US" sz="2899" dirty="0" err="1">
                <a:solidFill>
                  <a:srgbClr val="000000"/>
                </a:solidFill>
                <a:latin typeface="Montserrat"/>
                <a:ea typeface="Montserrat"/>
                <a:cs typeface="Montserrat"/>
                <a:sym typeface="Montserrat"/>
              </a:rPr>
              <a:t>pemotongan</a:t>
            </a:r>
            <a:r>
              <a:rPr lang="en-US" sz="2899" dirty="0">
                <a:solidFill>
                  <a:srgbClr val="000000"/>
                </a:solidFill>
                <a:latin typeface="Montserrat"/>
                <a:ea typeface="Montserrat"/>
                <a:cs typeface="Montserrat"/>
                <a:sym typeface="Montserrat"/>
              </a:rPr>
              <a:t> </a:t>
            </a:r>
            <a:r>
              <a:rPr lang="en-US" sz="2899" dirty="0" err="1">
                <a:solidFill>
                  <a:srgbClr val="000000"/>
                </a:solidFill>
                <a:latin typeface="Montserrat"/>
                <a:ea typeface="Montserrat"/>
                <a:cs typeface="Montserrat"/>
                <a:sym typeface="Montserrat"/>
              </a:rPr>
              <a:t>angsuran</a:t>
            </a:r>
            <a:r>
              <a:rPr lang="en-US" sz="2899" dirty="0">
                <a:solidFill>
                  <a:srgbClr val="000000"/>
                </a:solidFill>
                <a:latin typeface="Montserrat"/>
                <a:ea typeface="Montserrat"/>
                <a:cs typeface="Montserrat"/>
                <a:sym typeface="Montserrat"/>
              </a:rPr>
              <a:t> </a:t>
            </a:r>
            <a:r>
              <a:rPr lang="en-US" sz="2899" dirty="0" err="1">
                <a:solidFill>
                  <a:srgbClr val="000000"/>
                </a:solidFill>
                <a:latin typeface="Montserrat"/>
                <a:ea typeface="Montserrat"/>
                <a:cs typeface="Montserrat"/>
                <a:sym typeface="Montserrat"/>
              </a:rPr>
              <a:t>pembiayaan</a:t>
            </a:r>
            <a:r>
              <a:rPr lang="en-US" sz="2899" dirty="0">
                <a:solidFill>
                  <a:srgbClr val="000000"/>
                </a:solidFill>
                <a:latin typeface="Montserrat"/>
                <a:ea typeface="Montserrat"/>
                <a:cs typeface="Montserrat"/>
                <a:sym typeface="Montserrat"/>
              </a:rPr>
              <a:t> </a:t>
            </a:r>
            <a:r>
              <a:rPr lang="en-US" sz="2899" dirty="0" err="1">
                <a:solidFill>
                  <a:srgbClr val="000000"/>
                </a:solidFill>
                <a:latin typeface="Montserrat"/>
                <a:ea typeface="Montserrat"/>
                <a:cs typeface="Montserrat"/>
                <a:sym typeface="Montserrat"/>
              </a:rPr>
              <a:t>pensiun</a:t>
            </a:r>
            <a:r>
              <a:rPr lang="en-US" sz="2899" dirty="0">
                <a:solidFill>
                  <a:srgbClr val="000000"/>
                </a:solidFill>
                <a:latin typeface="Montserrat"/>
                <a:ea typeface="Montserrat"/>
                <a:cs typeface="Montserrat"/>
                <a:sym typeface="Montserrat"/>
              </a:rPr>
              <a:t> </a:t>
            </a:r>
            <a:r>
              <a:rPr lang="en-US" sz="2899" dirty="0" err="1">
                <a:solidFill>
                  <a:srgbClr val="000000"/>
                </a:solidFill>
                <a:latin typeface="Montserrat"/>
                <a:ea typeface="Montserrat"/>
                <a:cs typeface="Montserrat"/>
                <a:sym typeface="Montserrat"/>
              </a:rPr>
              <a:t>dengan</a:t>
            </a:r>
            <a:r>
              <a:rPr lang="en-US" sz="2899" dirty="0">
                <a:solidFill>
                  <a:srgbClr val="000000"/>
                </a:solidFill>
                <a:latin typeface="Montserrat"/>
                <a:ea typeface="Montserrat"/>
                <a:cs typeface="Montserrat"/>
                <a:sym typeface="Montserrat"/>
              </a:rPr>
              <a:t> </a:t>
            </a:r>
            <a:r>
              <a:rPr lang="id-ID" sz="2899" dirty="0">
                <a:solidFill>
                  <a:srgbClr val="000000"/>
                </a:solidFill>
                <a:latin typeface="Montserrat"/>
                <a:ea typeface="Montserrat"/>
                <a:cs typeface="Montserrat"/>
                <a:sym typeface="Montserrat"/>
              </a:rPr>
              <a:t>Koperasi Jasa Dana Mitra Utama (K</a:t>
            </a:r>
            <a:r>
              <a:rPr lang="en-US" sz="2899" dirty="0">
                <a:solidFill>
                  <a:srgbClr val="000000"/>
                </a:solidFill>
                <a:latin typeface="Montserrat"/>
                <a:ea typeface="Montserrat"/>
                <a:cs typeface="Montserrat"/>
                <a:sym typeface="Montserrat"/>
              </a:rPr>
              <a:t>OPJAS DANAMU</a:t>
            </a:r>
            <a:r>
              <a:rPr lang="id-ID" sz="2899" dirty="0">
                <a:solidFill>
                  <a:srgbClr val="000000"/>
                </a:solidFill>
                <a:latin typeface="Montserrat"/>
                <a:ea typeface="Montserrat"/>
                <a:cs typeface="Montserrat"/>
                <a:sym typeface="Montserrat"/>
              </a:rPr>
              <a:t>)</a:t>
            </a:r>
            <a:endParaRPr lang="en-US" sz="2899" dirty="0">
              <a:solidFill>
                <a:srgbClr val="000000"/>
              </a:solidFill>
              <a:latin typeface="Montserrat"/>
              <a:ea typeface="Montserrat"/>
              <a:cs typeface="Montserrat"/>
              <a:sym typeface="Montserrat"/>
            </a:endParaRPr>
          </a:p>
        </p:txBody>
      </p:sp>
      <p:sp>
        <p:nvSpPr>
          <p:cNvPr id="10" name="TextBox 10"/>
          <p:cNvSpPr txBox="1"/>
          <p:nvPr/>
        </p:nvSpPr>
        <p:spPr>
          <a:xfrm>
            <a:off x="248666" y="3304350"/>
            <a:ext cx="15844699" cy="1012008"/>
          </a:xfrm>
          <a:prstGeom prst="rect">
            <a:avLst/>
          </a:prstGeom>
        </p:spPr>
        <p:txBody>
          <a:bodyPr wrap="square" lIns="0" tIns="0" rIns="0" bIns="0" rtlCol="0" anchor="t">
            <a:spAutoFit/>
          </a:bodyPr>
          <a:lstStyle/>
          <a:p>
            <a:pPr marL="626111" lvl="1" indent="-313055">
              <a:lnSpc>
                <a:spcPts val="4060"/>
              </a:lnSpc>
              <a:buFont typeface="Arial"/>
              <a:buChar char="•"/>
            </a:pPr>
            <a:r>
              <a:rPr lang="en-US" sz="2900" dirty="0">
                <a:solidFill>
                  <a:srgbClr val="000000"/>
                </a:solidFill>
                <a:latin typeface="Montserrat"/>
                <a:ea typeface="Montserrat"/>
                <a:cs typeface="Montserrat"/>
                <a:sym typeface="Montserrat"/>
              </a:rPr>
              <a:t>Kerjasama </a:t>
            </a:r>
            <a:r>
              <a:rPr lang="en-US" sz="2900" dirty="0" err="1">
                <a:solidFill>
                  <a:srgbClr val="000000"/>
                </a:solidFill>
                <a:latin typeface="Montserrat"/>
                <a:ea typeface="Montserrat"/>
                <a:cs typeface="Montserrat"/>
                <a:sym typeface="Montserrat"/>
              </a:rPr>
              <a:t>dalam</a:t>
            </a:r>
            <a:r>
              <a:rPr lang="en-US" sz="2900" dirty="0">
                <a:solidFill>
                  <a:srgbClr val="000000"/>
                </a:solidFill>
                <a:latin typeface="Montserrat"/>
                <a:ea typeface="Montserrat"/>
                <a:cs typeface="Montserrat"/>
                <a:sym typeface="Montserrat"/>
              </a:rPr>
              <a:t> </a:t>
            </a:r>
            <a:r>
              <a:rPr lang="en-US" sz="2900" dirty="0" err="1">
                <a:solidFill>
                  <a:srgbClr val="000000"/>
                </a:solidFill>
                <a:latin typeface="Montserrat"/>
                <a:ea typeface="Montserrat"/>
                <a:cs typeface="Montserrat"/>
                <a:sym typeface="Montserrat"/>
              </a:rPr>
              <a:t>penggunaan</a:t>
            </a:r>
            <a:r>
              <a:rPr lang="en-US" sz="2900" dirty="0">
                <a:solidFill>
                  <a:srgbClr val="000000"/>
                </a:solidFill>
                <a:latin typeface="Montserrat"/>
                <a:ea typeface="Montserrat"/>
                <a:cs typeface="Montserrat"/>
                <a:sym typeface="Montserrat"/>
              </a:rPr>
              <a:t> IT system </a:t>
            </a:r>
            <a:r>
              <a:rPr lang="en-US" sz="2900" dirty="0" err="1">
                <a:solidFill>
                  <a:srgbClr val="000000"/>
                </a:solidFill>
                <a:latin typeface="Montserrat"/>
                <a:ea typeface="Montserrat"/>
                <a:cs typeface="Montserrat"/>
                <a:sym typeface="Montserrat"/>
              </a:rPr>
              <a:t>koperasi</a:t>
            </a:r>
            <a:r>
              <a:rPr lang="en-US" sz="2900" dirty="0">
                <a:solidFill>
                  <a:srgbClr val="000000"/>
                </a:solidFill>
                <a:latin typeface="Montserrat"/>
                <a:ea typeface="Montserrat"/>
                <a:cs typeface="Montserrat"/>
                <a:sym typeface="Montserrat"/>
              </a:rPr>
              <a:t> </a:t>
            </a:r>
            <a:r>
              <a:rPr lang="en-US" sz="2900" dirty="0" err="1">
                <a:solidFill>
                  <a:srgbClr val="000000"/>
                </a:solidFill>
                <a:latin typeface="Montserrat"/>
                <a:ea typeface="Montserrat"/>
                <a:cs typeface="Montserrat"/>
                <a:sym typeface="Montserrat"/>
              </a:rPr>
              <a:t>dengan</a:t>
            </a:r>
            <a:r>
              <a:rPr lang="en-US" sz="2900" dirty="0">
                <a:solidFill>
                  <a:srgbClr val="000000"/>
                </a:solidFill>
                <a:latin typeface="Montserrat"/>
                <a:ea typeface="Montserrat"/>
                <a:cs typeface="Montserrat"/>
                <a:sym typeface="Montserrat"/>
              </a:rPr>
              <a:t> PT. </a:t>
            </a:r>
            <a:r>
              <a:rPr lang="en-US" sz="2900" dirty="0" err="1">
                <a:solidFill>
                  <a:srgbClr val="000000"/>
                </a:solidFill>
                <a:latin typeface="Montserrat"/>
                <a:ea typeface="Montserrat"/>
                <a:cs typeface="Montserrat"/>
                <a:sym typeface="Montserrat"/>
              </a:rPr>
              <a:t>Graha</a:t>
            </a:r>
            <a:r>
              <a:rPr lang="en-US" sz="2900" dirty="0">
                <a:solidFill>
                  <a:srgbClr val="000000"/>
                </a:solidFill>
                <a:latin typeface="Montserrat"/>
                <a:ea typeface="Montserrat"/>
                <a:cs typeface="Montserrat"/>
                <a:sym typeface="Montserrat"/>
              </a:rPr>
              <a:t> </a:t>
            </a:r>
            <a:r>
              <a:rPr lang="en-US" sz="2900" dirty="0" err="1">
                <a:solidFill>
                  <a:srgbClr val="000000"/>
                </a:solidFill>
                <a:latin typeface="Montserrat"/>
                <a:ea typeface="Montserrat"/>
                <a:cs typeface="Montserrat"/>
                <a:sym typeface="Montserrat"/>
              </a:rPr>
              <a:t>Anugrah</a:t>
            </a:r>
            <a:r>
              <a:rPr lang="en-US" sz="2900" dirty="0">
                <a:solidFill>
                  <a:srgbClr val="000000"/>
                </a:solidFill>
                <a:latin typeface="Montserrat"/>
                <a:ea typeface="Montserrat"/>
                <a:cs typeface="Montserrat"/>
                <a:sym typeface="Montserrat"/>
              </a:rPr>
              <a:t> Abadi ( PT GRAHADI )</a:t>
            </a:r>
          </a:p>
        </p:txBody>
      </p:sp>
      <p:sp>
        <p:nvSpPr>
          <p:cNvPr id="11" name="TextBox 11"/>
          <p:cNvSpPr txBox="1"/>
          <p:nvPr/>
        </p:nvSpPr>
        <p:spPr>
          <a:xfrm>
            <a:off x="142825" y="4457700"/>
            <a:ext cx="17383175" cy="1051570"/>
          </a:xfrm>
          <a:prstGeom prst="rect">
            <a:avLst/>
          </a:prstGeom>
        </p:spPr>
        <p:txBody>
          <a:bodyPr wrap="square" lIns="0" tIns="0" rIns="0" bIns="0" rtlCol="0" anchor="t">
            <a:spAutoFit/>
          </a:bodyPr>
          <a:lstStyle/>
          <a:p>
            <a:pPr marL="626111" lvl="1" indent="-313055" algn="l">
              <a:lnSpc>
                <a:spcPts val="4060"/>
              </a:lnSpc>
              <a:buFont typeface="Arial"/>
              <a:buChar char="•"/>
            </a:pPr>
            <a:r>
              <a:rPr lang="en-US" sz="2900" dirty="0" err="1">
                <a:solidFill>
                  <a:srgbClr val="000000"/>
                </a:solidFill>
                <a:latin typeface="Montserrat"/>
                <a:ea typeface="Montserrat"/>
                <a:cs typeface="Montserrat"/>
                <a:sym typeface="Montserrat"/>
              </a:rPr>
              <a:t>Kerjasama</a:t>
            </a:r>
            <a:r>
              <a:rPr lang="en-US" sz="2900" dirty="0">
                <a:solidFill>
                  <a:srgbClr val="000000"/>
                </a:solidFill>
                <a:latin typeface="Montserrat"/>
                <a:ea typeface="Montserrat"/>
                <a:cs typeface="Montserrat"/>
                <a:sym typeface="Montserrat"/>
              </a:rPr>
              <a:t> </a:t>
            </a:r>
            <a:r>
              <a:rPr lang="en-US" sz="2900" dirty="0" err="1">
                <a:solidFill>
                  <a:srgbClr val="000000"/>
                </a:solidFill>
                <a:latin typeface="Montserrat"/>
                <a:ea typeface="Montserrat"/>
                <a:cs typeface="Montserrat"/>
                <a:sym typeface="Montserrat"/>
              </a:rPr>
              <a:t>penjaminan</a:t>
            </a:r>
            <a:r>
              <a:rPr lang="en-US" sz="2900" dirty="0">
                <a:solidFill>
                  <a:srgbClr val="000000"/>
                </a:solidFill>
                <a:latin typeface="Montserrat"/>
                <a:ea typeface="Montserrat"/>
                <a:cs typeface="Montserrat"/>
                <a:sym typeface="Montserrat"/>
              </a:rPr>
              <a:t> </a:t>
            </a:r>
            <a:r>
              <a:rPr lang="en-US" sz="2900" dirty="0" err="1">
                <a:solidFill>
                  <a:srgbClr val="000000"/>
                </a:solidFill>
                <a:latin typeface="Montserrat"/>
                <a:ea typeface="Montserrat"/>
                <a:cs typeface="Montserrat"/>
                <a:sym typeface="Montserrat"/>
              </a:rPr>
              <a:t>pembiayaan</a:t>
            </a:r>
            <a:r>
              <a:rPr lang="en-US" sz="2900" dirty="0">
                <a:solidFill>
                  <a:srgbClr val="000000"/>
                </a:solidFill>
                <a:latin typeface="Montserrat"/>
                <a:ea typeface="Montserrat"/>
                <a:cs typeface="Montserrat"/>
                <a:sym typeface="Montserrat"/>
              </a:rPr>
              <a:t> program </a:t>
            </a:r>
            <a:r>
              <a:rPr lang="en-US" sz="2900" dirty="0" err="1">
                <a:solidFill>
                  <a:srgbClr val="000000"/>
                </a:solidFill>
                <a:latin typeface="Montserrat"/>
                <a:ea typeface="Montserrat"/>
                <a:cs typeface="Montserrat"/>
                <a:sym typeface="Montserrat"/>
              </a:rPr>
              <a:t>penutupan</a:t>
            </a:r>
            <a:r>
              <a:rPr lang="en-US" sz="2900" dirty="0">
                <a:solidFill>
                  <a:srgbClr val="000000"/>
                </a:solidFill>
                <a:latin typeface="Montserrat"/>
                <a:ea typeface="Montserrat"/>
                <a:cs typeface="Montserrat"/>
                <a:sym typeface="Montserrat"/>
              </a:rPr>
              <a:t> </a:t>
            </a:r>
            <a:r>
              <a:rPr lang="en-US" sz="2900" dirty="0" err="1">
                <a:solidFill>
                  <a:srgbClr val="000000"/>
                </a:solidFill>
                <a:latin typeface="Montserrat"/>
                <a:ea typeface="Montserrat"/>
                <a:cs typeface="Montserrat"/>
                <a:sym typeface="Montserrat"/>
              </a:rPr>
              <a:t>asuransi</a:t>
            </a:r>
            <a:r>
              <a:rPr lang="en-US" sz="2900" dirty="0">
                <a:solidFill>
                  <a:srgbClr val="000000"/>
                </a:solidFill>
                <a:latin typeface="Montserrat"/>
                <a:ea typeface="Montserrat"/>
                <a:cs typeface="Montserrat"/>
                <a:sym typeface="Montserrat"/>
              </a:rPr>
              <a:t> </a:t>
            </a:r>
            <a:r>
              <a:rPr lang="en-US" sz="2900" dirty="0" err="1">
                <a:solidFill>
                  <a:srgbClr val="000000"/>
                </a:solidFill>
                <a:latin typeface="Montserrat"/>
                <a:ea typeface="Montserrat"/>
                <a:cs typeface="Montserrat"/>
                <a:sym typeface="Montserrat"/>
              </a:rPr>
              <a:t>jiwa</a:t>
            </a:r>
            <a:r>
              <a:rPr lang="en-US" sz="2900" dirty="0">
                <a:solidFill>
                  <a:srgbClr val="000000"/>
                </a:solidFill>
                <a:latin typeface="Montserrat"/>
                <a:ea typeface="Montserrat"/>
                <a:cs typeface="Montserrat"/>
                <a:sym typeface="Montserrat"/>
              </a:rPr>
              <a:t> </a:t>
            </a:r>
            <a:r>
              <a:rPr lang="en-US" sz="2900" dirty="0" err="1">
                <a:solidFill>
                  <a:srgbClr val="000000"/>
                </a:solidFill>
                <a:latin typeface="Montserrat"/>
                <a:ea typeface="Montserrat"/>
                <a:cs typeface="Montserrat"/>
                <a:sym typeface="Montserrat"/>
              </a:rPr>
              <a:t>dengan</a:t>
            </a:r>
            <a:r>
              <a:rPr lang="en-US" sz="2900" dirty="0">
                <a:solidFill>
                  <a:srgbClr val="000000"/>
                </a:solidFill>
                <a:latin typeface="Montserrat"/>
                <a:ea typeface="Montserrat"/>
                <a:cs typeface="Montserrat"/>
                <a:sym typeface="Montserrat"/>
              </a:rPr>
              <a:t> PT. Jasa </a:t>
            </a:r>
            <a:r>
              <a:rPr lang="en-US" sz="2900" dirty="0" err="1">
                <a:solidFill>
                  <a:srgbClr val="000000"/>
                </a:solidFill>
                <a:latin typeface="Montserrat"/>
                <a:ea typeface="Montserrat"/>
                <a:cs typeface="Montserrat"/>
                <a:sym typeface="Montserrat"/>
              </a:rPr>
              <a:t>Advisindo</a:t>
            </a:r>
            <a:r>
              <a:rPr lang="en-US" sz="2900" dirty="0">
                <a:solidFill>
                  <a:srgbClr val="000000"/>
                </a:solidFill>
                <a:latin typeface="Montserrat"/>
                <a:ea typeface="Montserrat"/>
                <a:cs typeface="Montserrat"/>
                <a:sym typeface="Montserrat"/>
              </a:rPr>
              <a:t> Sejahtera ( PT JAS ) – </a:t>
            </a:r>
            <a:r>
              <a:rPr lang="en-US" sz="2900" dirty="0" err="1">
                <a:solidFill>
                  <a:srgbClr val="000000"/>
                </a:solidFill>
                <a:latin typeface="Montserrat"/>
                <a:ea typeface="Montserrat"/>
                <a:cs typeface="Montserrat"/>
                <a:sym typeface="Montserrat"/>
              </a:rPr>
              <a:t>Pialang</a:t>
            </a:r>
            <a:r>
              <a:rPr lang="en-US" sz="2900" dirty="0">
                <a:solidFill>
                  <a:srgbClr val="000000"/>
                </a:solidFill>
                <a:latin typeface="Montserrat"/>
                <a:ea typeface="Montserrat"/>
                <a:cs typeface="Montserrat"/>
                <a:sym typeface="Montserrat"/>
              </a:rPr>
              <a:t> </a:t>
            </a:r>
            <a:r>
              <a:rPr lang="en-US" sz="2900" dirty="0" err="1">
                <a:solidFill>
                  <a:srgbClr val="000000"/>
                </a:solidFill>
                <a:latin typeface="Montserrat"/>
                <a:ea typeface="Montserrat"/>
                <a:cs typeface="Montserrat"/>
                <a:sym typeface="Montserrat"/>
              </a:rPr>
              <a:t>Asuransi</a:t>
            </a:r>
            <a:r>
              <a:rPr lang="en-US" sz="2900" dirty="0">
                <a:solidFill>
                  <a:srgbClr val="000000"/>
                </a:solidFill>
                <a:latin typeface="Montserrat"/>
                <a:ea typeface="Montserrat"/>
                <a:cs typeface="Montserrat"/>
                <a:sym typeface="Montserrat"/>
              </a:rPr>
              <a:t> </a:t>
            </a:r>
          </a:p>
        </p:txBody>
      </p:sp>
      <p:grpSp>
        <p:nvGrpSpPr>
          <p:cNvPr id="12" name="Group 3"/>
          <p:cNvGrpSpPr/>
          <p:nvPr/>
        </p:nvGrpSpPr>
        <p:grpSpPr>
          <a:xfrm>
            <a:off x="446044" y="6091461"/>
            <a:ext cx="11060155" cy="1456507"/>
            <a:chOff x="0" y="0"/>
            <a:chExt cx="2352893" cy="383607"/>
          </a:xfrm>
        </p:grpSpPr>
        <p:sp>
          <p:nvSpPr>
            <p:cNvPr id="13" name="Freeform 4"/>
            <p:cNvSpPr/>
            <p:nvPr/>
          </p:nvSpPr>
          <p:spPr>
            <a:xfrm>
              <a:off x="0" y="0"/>
              <a:ext cx="2352893" cy="383607"/>
            </a:xfrm>
            <a:custGeom>
              <a:avLst/>
              <a:gdLst/>
              <a:ahLst/>
              <a:cxnLst/>
              <a:rect l="l" t="t" r="r" b="b"/>
              <a:pathLst>
                <a:path w="2352893" h="383607">
                  <a:moveTo>
                    <a:pt x="86660" y="0"/>
                  </a:moveTo>
                  <a:lnTo>
                    <a:pt x="2266233" y="0"/>
                  </a:lnTo>
                  <a:cubicBezTo>
                    <a:pt x="2314094" y="0"/>
                    <a:pt x="2352893" y="38799"/>
                    <a:pt x="2352893" y="86660"/>
                  </a:cubicBezTo>
                  <a:lnTo>
                    <a:pt x="2352893" y="296946"/>
                  </a:lnTo>
                  <a:cubicBezTo>
                    <a:pt x="2352893" y="344808"/>
                    <a:pt x="2314094" y="383607"/>
                    <a:pt x="2266233" y="383607"/>
                  </a:cubicBezTo>
                  <a:lnTo>
                    <a:pt x="86660" y="383607"/>
                  </a:lnTo>
                  <a:cubicBezTo>
                    <a:pt x="38799" y="383607"/>
                    <a:pt x="0" y="344808"/>
                    <a:pt x="0" y="296946"/>
                  </a:cubicBezTo>
                  <a:lnTo>
                    <a:pt x="0" y="86660"/>
                  </a:lnTo>
                  <a:cubicBezTo>
                    <a:pt x="0" y="38799"/>
                    <a:pt x="38799" y="0"/>
                    <a:pt x="86660" y="0"/>
                  </a:cubicBezTo>
                  <a:close/>
                </a:path>
              </a:pathLst>
            </a:custGeom>
            <a:gradFill rotWithShape="1">
              <a:gsLst>
                <a:gs pos="0">
                  <a:srgbClr val="003780">
                    <a:alpha val="100000"/>
                  </a:srgbClr>
                </a:gs>
                <a:gs pos="100000">
                  <a:srgbClr val="011F47">
                    <a:alpha val="100000"/>
                  </a:srgbClr>
                </a:gs>
              </a:gsLst>
              <a:lin ang="5400000"/>
            </a:gradFill>
          </p:spPr>
        </p:sp>
        <p:sp>
          <p:nvSpPr>
            <p:cNvPr id="14" name="TextBox 5"/>
            <p:cNvSpPr txBox="1"/>
            <p:nvPr/>
          </p:nvSpPr>
          <p:spPr>
            <a:xfrm>
              <a:off x="0" y="-38100"/>
              <a:ext cx="2352893" cy="421707"/>
            </a:xfrm>
            <a:prstGeom prst="rect">
              <a:avLst/>
            </a:prstGeom>
          </p:spPr>
          <p:txBody>
            <a:bodyPr lIns="50800" tIns="50800" rIns="50800" bIns="50800" rtlCol="0" anchor="ctr"/>
            <a:lstStyle/>
            <a:p>
              <a:pPr algn="l">
                <a:lnSpc>
                  <a:spcPts val="2659"/>
                </a:lnSpc>
              </a:pPr>
              <a:endParaRPr/>
            </a:p>
          </p:txBody>
        </p:sp>
      </p:grpSp>
      <p:sp>
        <p:nvSpPr>
          <p:cNvPr id="15" name="TextBox 8"/>
          <p:cNvSpPr txBox="1"/>
          <p:nvPr/>
        </p:nvSpPr>
        <p:spPr>
          <a:xfrm>
            <a:off x="821574" y="6267228"/>
            <a:ext cx="9963150" cy="1010790"/>
          </a:xfrm>
          <a:prstGeom prst="rect">
            <a:avLst/>
          </a:prstGeom>
        </p:spPr>
        <p:txBody>
          <a:bodyPr wrap="square" lIns="0" tIns="0" rIns="0" bIns="0" rtlCol="0" anchor="t">
            <a:spAutoFit/>
          </a:bodyPr>
          <a:lstStyle/>
          <a:p>
            <a:pPr algn="ctr">
              <a:lnSpc>
                <a:spcPts val="8540"/>
              </a:lnSpc>
            </a:pPr>
            <a:r>
              <a:rPr lang="en-US" sz="6100" b="1" dirty="0">
                <a:solidFill>
                  <a:srgbClr val="FFCF01"/>
                </a:solidFill>
                <a:latin typeface="Montserrat Bold"/>
                <a:ea typeface="Montserrat Bold"/>
                <a:cs typeface="Montserrat Bold"/>
                <a:sym typeface="Montserrat Bold"/>
              </a:rPr>
              <a:t>HISTORICAL MITRA </a:t>
            </a:r>
          </a:p>
        </p:txBody>
      </p:sp>
      <p:sp>
        <p:nvSpPr>
          <p:cNvPr id="16" name="TextBox 9"/>
          <p:cNvSpPr txBox="1"/>
          <p:nvPr/>
        </p:nvSpPr>
        <p:spPr>
          <a:xfrm>
            <a:off x="248665" y="8039100"/>
            <a:ext cx="17505935" cy="1537793"/>
          </a:xfrm>
          <a:prstGeom prst="rect">
            <a:avLst/>
          </a:prstGeom>
        </p:spPr>
        <p:txBody>
          <a:bodyPr wrap="square" lIns="0" tIns="0" rIns="0" bIns="0" rtlCol="0" anchor="t">
            <a:spAutoFit/>
          </a:bodyPr>
          <a:lstStyle/>
          <a:p>
            <a:pPr marL="626104" lvl="1" indent="-313052" algn="just">
              <a:lnSpc>
                <a:spcPts val="4059"/>
              </a:lnSpc>
              <a:buFont typeface="Arial"/>
              <a:buChar char="•"/>
            </a:pPr>
            <a:r>
              <a:rPr lang="id-ID" sz="2899" dirty="0">
                <a:solidFill>
                  <a:srgbClr val="000000"/>
                </a:solidFill>
                <a:latin typeface="Montserrat"/>
                <a:ea typeface="Montserrat"/>
                <a:cs typeface="Montserrat"/>
                <a:sym typeface="Montserrat"/>
              </a:rPr>
              <a:t>Tahun 2022 s/d 2023 Koperasi Jasa Insan Jaya Sejahtera menjadi </a:t>
            </a:r>
            <a:r>
              <a:rPr lang="id-ID" sz="2899" i="1" dirty="0">
                <a:solidFill>
                  <a:srgbClr val="000000"/>
                </a:solidFill>
                <a:latin typeface="Montserrat"/>
                <a:ea typeface="Montserrat"/>
                <a:cs typeface="Montserrat"/>
                <a:sym typeface="Montserrat"/>
              </a:rPr>
              <a:t>Fronting Agent</a:t>
            </a:r>
            <a:r>
              <a:rPr lang="id-ID" sz="2899" dirty="0">
                <a:solidFill>
                  <a:srgbClr val="000000"/>
                </a:solidFill>
                <a:latin typeface="Montserrat"/>
                <a:ea typeface="Montserrat"/>
                <a:cs typeface="Montserrat"/>
                <a:sym typeface="Montserrat"/>
              </a:rPr>
              <a:t> pemasaran kredit pensiun bekerjasama dengan Koperasi Jasa Dana Mitra (</a:t>
            </a:r>
            <a:r>
              <a:rPr lang="en-US" sz="2899" dirty="0">
                <a:solidFill>
                  <a:srgbClr val="000000"/>
                </a:solidFill>
                <a:latin typeface="Montserrat"/>
                <a:ea typeface="Montserrat"/>
                <a:cs typeface="Montserrat"/>
                <a:sym typeface="Montserrat"/>
              </a:rPr>
              <a:t> </a:t>
            </a:r>
            <a:r>
              <a:rPr lang="id-ID" sz="2899" dirty="0">
                <a:solidFill>
                  <a:srgbClr val="000000"/>
                </a:solidFill>
                <a:latin typeface="Montserrat"/>
                <a:ea typeface="Montserrat"/>
                <a:cs typeface="Montserrat"/>
                <a:sym typeface="Montserrat"/>
              </a:rPr>
              <a:t>K</a:t>
            </a:r>
            <a:r>
              <a:rPr lang="en-US" sz="2899" dirty="0">
                <a:solidFill>
                  <a:srgbClr val="000000"/>
                </a:solidFill>
                <a:latin typeface="Montserrat"/>
                <a:ea typeface="Montserrat"/>
                <a:cs typeface="Montserrat"/>
                <a:sym typeface="Montserrat"/>
              </a:rPr>
              <a:t>OPJAS DANAMU </a:t>
            </a:r>
            <a:r>
              <a:rPr lang="id-ID" sz="2899" dirty="0">
                <a:solidFill>
                  <a:srgbClr val="000000"/>
                </a:solidFill>
                <a:latin typeface="Montserrat"/>
                <a:ea typeface="Montserrat"/>
                <a:cs typeface="Montserrat"/>
                <a:sym typeface="Montserrat"/>
              </a:rPr>
              <a:t>)</a:t>
            </a:r>
            <a:endParaRPr lang="en-US" sz="2899" dirty="0">
              <a:solidFill>
                <a:srgbClr val="000000"/>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601705" y="571500"/>
            <a:ext cx="14322320" cy="1456507"/>
            <a:chOff x="0" y="0"/>
            <a:chExt cx="3772134" cy="383607"/>
          </a:xfrm>
        </p:grpSpPr>
        <p:sp>
          <p:nvSpPr>
            <p:cNvPr id="4" name="Freeform 4"/>
            <p:cNvSpPr/>
            <p:nvPr/>
          </p:nvSpPr>
          <p:spPr>
            <a:xfrm>
              <a:off x="0" y="0"/>
              <a:ext cx="3772134" cy="383607"/>
            </a:xfrm>
            <a:custGeom>
              <a:avLst/>
              <a:gdLst/>
              <a:ahLst/>
              <a:cxnLst/>
              <a:rect l="l" t="t" r="r" b="b"/>
              <a:pathLst>
                <a:path w="3772134" h="383607">
                  <a:moveTo>
                    <a:pt x="54055" y="0"/>
                  </a:moveTo>
                  <a:lnTo>
                    <a:pt x="3718079" y="0"/>
                  </a:lnTo>
                  <a:cubicBezTo>
                    <a:pt x="3732415" y="0"/>
                    <a:pt x="3746164" y="5695"/>
                    <a:pt x="3756301" y="15832"/>
                  </a:cubicBezTo>
                  <a:cubicBezTo>
                    <a:pt x="3766439" y="25970"/>
                    <a:pt x="3772134" y="39719"/>
                    <a:pt x="3772134" y="54055"/>
                  </a:cubicBezTo>
                  <a:lnTo>
                    <a:pt x="3772134" y="329552"/>
                  </a:lnTo>
                  <a:cubicBezTo>
                    <a:pt x="3772134" y="343888"/>
                    <a:pt x="3766439" y="357637"/>
                    <a:pt x="3756301" y="367774"/>
                  </a:cubicBezTo>
                  <a:cubicBezTo>
                    <a:pt x="3746164" y="377912"/>
                    <a:pt x="3732415" y="383607"/>
                    <a:pt x="3718079" y="383607"/>
                  </a:cubicBezTo>
                  <a:lnTo>
                    <a:pt x="54055" y="383607"/>
                  </a:lnTo>
                  <a:cubicBezTo>
                    <a:pt x="24201" y="383607"/>
                    <a:pt x="0" y="359406"/>
                    <a:pt x="0" y="329552"/>
                  </a:cubicBezTo>
                  <a:lnTo>
                    <a:pt x="0" y="54055"/>
                  </a:lnTo>
                  <a:cubicBezTo>
                    <a:pt x="0" y="39719"/>
                    <a:pt x="5695" y="25970"/>
                    <a:pt x="15832" y="15832"/>
                  </a:cubicBezTo>
                  <a:cubicBezTo>
                    <a:pt x="25970" y="5695"/>
                    <a:pt x="39719" y="0"/>
                    <a:pt x="54055" y="0"/>
                  </a:cubicBezTo>
                  <a:close/>
                </a:path>
              </a:pathLst>
            </a:custGeom>
            <a:gradFill rotWithShape="1">
              <a:gsLst>
                <a:gs pos="0">
                  <a:srgbClr val="003780">
                    <a:alpha val="100000"/>
                  </a:srgbClr>
                </a:gs>
                <a:gs pos="100000">
                  <a:srgbClr val="011F47">
                    <a:alpha val="100000"/>
                  </a:srgbClr>
                </a:gs>
              </a:gsLst>
              <a:lin ang="5400000"/>
            </a:gradFill>
          </p:spPr>
        </p:sp>
        <p:sp>
          <p:nvSpPr>
            <p:cNvPr id="5" name="TextBox 5"/>
            <p:cNvSpPr txBox="1"/>
            <p:nvPr/>
          </p:nvSpPr>
          <p:spPr>
            <a:xfrm>
              <a:off x="0" y="-38100"/>
              <a:ext cx="3772134" cy="4217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5206301" y="334854"/>
            <a:ext cx="2655573" cy="2652253"/>
          </a:xfrm>
          <a:custGeom>
            <a:avLst/>
            <a:gdLst/>
            <a:ahLst/>
            <a:cxnLst/>
            <a:rect l="l" t="t" r="r" b="b"/>
            <a:pathLst>
              <a:path w="2655573" h="2652253">
                <a:moveTo>
                  <a:pt x="0" y="0"/>
                </a:moveTo>
                <a:lnTo>
                  <a:pt x="2655573" y="0"/>
                </a:lnTo>
                <a:lnTo>
                  <a:pt x="2655573" y="2652253"/>
                </a:lnTo>
                <a:lnTo>
                  <a:pt x="0" y="2652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5796532" y="695904"/>
            <a:ext cx="1532261" cy="1509306"/>
          </a:xfrm>
          <a:custGeom>
            <a:avLst/>
            <a:gdLst/>
            <a:ahLst/>
            <a:cxnLst/>
            <a:rect l="l" t="t" r="r" b="b"/>
            <a:pathLst>
              <a:path w="1532261" h="1509306">
                <a:moveTo>
                  <a:pt x="0" y="0"/>
                </a:moveTo>
                <a:lnTo>
                  <a:pt x="1532261" y="0"/>
                </a:lnTo>
                <a:lnTo>
                  <a:pt x="1532261" y="1509305"/>
                </a:lnTo>
                <a:lnTo>
                  <a:pt x="0" y="1509305"/>
                </a:lnTo>
                <a:lnTo>
                  <a:pt x="0" y="0"/>
                </a:lnTo>
                <a:close/>
              </a:path>
            </a:pathLst>
          </a:custGeom>
          <a:blipFill>
            <a:blip r:embed="rId5"/>
            <a:stretch>
              <a:fillRect/>
            </a:stretch>
          </a:blipFill>
        </p:spPr>
      </p:sp>
      <p:sp>
        <p:nvSpPr>
          <p:cNvPr id="8" name="Freeform 8"/>
          <p:cNvSpPr/>
          <p:nvPr/>
        </p:nvSpPr>
        <p:spPr>
          <a:xfrm>
            <a:off x="2206507" y="4528675"/>
            <a:ext cx="14009186" cy="5323491"/>
          </a:xfrm>
          <a:custGeom>
            <a:avLst/>
            <a:gdLst/>
            <a:ahLst/>
            <a:cxnLst/>
            <a:rect l="l" t="t" r="r" b="b"/>
            <a:pathLst>
              <a:path w="14009186" h="5323491">
                <a:moveTo>
                  <a:pt x="0" y="0"/>
                </a:moveTo>
                <a:lnTo>
                  <a:pt x="14009186" y="0"/>
                </a:lnTo>
                <a:lnTo>
                  <a:pt x="14009186" y="5323490"/>
                </a:lnTo>
                <a:lnTo>
                  <a:pt x="0" y="53234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457087" y="6435767"/>
            <a:ext cx="1532261" cy="1509306"/>
          </a:xfrm>
          <a:custGeom>
            <a:avLst/>
            <a:gdLst/>
            <a:ahLst/>
            <a:cxnLst/>
            <a:rect l="l" t="t" r="r" b="b"/>
            <a:pathLst>
              <a:path w="1532261" h="1509306">
                <a:moveTo>
                  <a:pt x="0" y="0"/>
                </a:moveTo>
                <a:lnTo>
                  <a:pt x="1532261" y="0"/>
                </a:lnTo>
                <a:lnTo>
                  <a:pt x="1532261" y="1509306"/>
                </a:lnTo>
                <a:lnTo>
                  <a:pt x="0" y="1509306"/>
                </a:lnTo>
                <a:lnTo>
                  <a:pt x="0" y="0"/>
                </a:lnTo>
                <a:close/>
              </a:path>
            </a:pathLst>
          </a:custGeom>
          <a:blipFill>
            <a:blip r:embed="rId8"/>
            <a:stretch>
              <a:fillRect/>
            </a:stretch>
          </a:blipFill>
        </p:spPr>
      </p:sp>
      <p:sp>
        <p:nvSpPr>
          <p:cNvPr id="10" name="TextBox 10"/>
          <p:cNvSpPr txBox="1"/>
          <p:nvPr/>
        </p:nvSpPr>
        <p:spPr>
          <a:xfrm>
            <a:off x="0" y="636178"/>
            <a:ext cx="12855352" cy="1193800"/>
          </a:xfrm>
          <a:prstGeom prst="rect">
            <a:avLst/>
          </a:prstGeom>
        </p:spPr>
        <p:txBody>
          <a:bodyPr lIns="0" tIns="0" rIns="0" bIns="0" rtlCol="0" anchor="t">
            <a:spAutoFit/>
          </a:bodyPr>
          <a:lstStyle/>
          <a:p>
            <a:pPr algn="ctr">
              <a:lnSpc>
                <a:spcPts val="9799"/>
              </a:lnSpc>
            </a:pPr>
            <a:r>
              <a:rPr lang="en-US" sz="6999" b="1">
                <a:solidFill>
                  <a:srgbClr val="FFCF01"/>
                </a:solidFill>
                <a:latin typeface="Montserrat Bold"/>
                <a:ea typeface="Montserrat Bold"/>
                <a:cs typeface="Montserrat Bold"/>
                <a:sym typeface="Montserrat Bold"/>
              </a:rPr>
              <a:t>JARINGAN UNIT LAYANAN</a:t>
            </a:r>
          </a:p>
        </p:txBody>
      </p:sp>
      <p:sp>
        <p:nvSpPr>
          <p:cNvPr id="11" name="TextBox 11"/>
          <p:cNvSpPr txBox="1"/>
          <p:nvPr/>
        </p:nvSpPr>
        <p:spPr>
          <a:xfrm>
            <a:off x="219835" y="2167109"/>
            <a:ext cx="14346389" cy="1990090"/>
          </a:xfrm>
          <a:prstGeom prst="rect">
            <a:avLst/>
          </a:prstGeom>
        </p:spPr>
        <p:txBody>
          <a:bodyPr lIns="0" tIns="0" rIns="0" bIns="0" rtlCol="0" anchor="t">
            <a:spAutoFit/>
          </a:bodyPr>
          <a:lstStyle/>
          <a:p>
            <a:pPr algn="just">
              <a:lnSpc>
                <a:spcPts val="2659"/>
              </a:lnSpc>
              <a:spcBef>
                <a:spcPct val="0"/>
              </a:spcBef>
            </a:pPr>
            <a:r>
              <a:rPr lang="en-US" sz="1899" b="1" i="1">
                <a:solidFill>
                  <a:srgbClr val="000000"/>
                </a:solidFill>
                <a:latin typeface="Montserrat Bold Italics"/>
                <a:ea typeface="Montserrat Bold Italics"/>
                <a:cs typeface="Montserrat Bold Italics"/>
                <a:sym typeface="Montserrat Bold Italics"/>
              </a:rPr>
              <a:t>KOPERASI JASA INSAN JAYA SEJAHTERA </a:t>
            </a:r>
            <a:r>
              <a:rPr lang="en-US" sz="1899">
                <a:solidFill>
                  <a:srgbClr val="000000"/>
                </a:solidFill>
                <a:latin typeface="Montserrat"/>
                <a:ea typeface="Montserrat"/>
                <a:cs typeface="Montserrat"/>
                <a:sym typeface="Montserrat"/>
              </a:rPr>
              <a:t>saat ini memiliki beberapa jaringan pelayanan dan pemasaran baik di Pulau Jawa maupun di Luar Pulau Jawa.</a:t>
            </a:r>
          </a:p>
          <a:p>
            <a:pPr algn="just">
              <a:lnSpc>
                <a:spcPts val="2659"/>
              </a:lnSpc>
              <a:spcBef>
                <a:spcPct val="0"/>
              </a:spcBef>
            </a:pPr>
            <a:r>
              <a:rPr lang="en-US" sz="1899">
                <a:solidFill>
                  <a:srgbClr val="000000"/>
                </a:solidFill>
                <a:latin typeface="Montserrat"/>
                <a:ea typeface="Montserrat"/>
                <a:cs typeface="Montserrat"/>
                <a:sym typeface="Montserrat"/>
              </a:rPr>
              <a:t> </a:t>
            </a:r>
          </a:p>
          <a:p>
            <a:pPr algn="just">
              <a:lnSpc>
                <a:spcPts val="2659"/>
              </a:lnSpc>
              <a:spcBef>
                <a:spcPct val="0"/>
              </a:spcBef>
            </a:pPr>
            <a:r>
              <a:rPr lang="en-US" sz="1899">
                <a:solidFill>
                  <a:srgbClr val="000000"/>
                </a:solidFill>
                <a:latin typeface="Montserrat"/>
                <a:ea typeface="Montserrat"/>
                <a:cs typeface="Montserrat"/>
                <a:sym typeface="Montserrat"/>
              </a:rPr>
              <a:t>Kami memiliki perwakilan layanan yang dikelola oleh Team Leader yang berpengalaman dalam memasarkan produk Kredit Pensiun dan dalam waktu dekat akan dibuka kantor-kantor unit layanan lainnya yang tersebar di wilayah Jawa Barat, Jawa Tengah dan Jawa Timur serta Luar Pulau Jawa.</a:t>
            </a:r>
          </a:p>
        </p:txBody>
      </p:sp>
      <p:sp>
        <p:nvSpPr>
          <p:cNvPr id="12" name="Freeform 12"/>
          <p:cNvSpPr/>
          <p:nvPr/>
        </p:nvSpPr>
        <p:spPr>
          <a:xfrm>
            <a:off x="6080614" y="7945073"/>
            <a:ext cx="1532261" cy="1509306"/>
          </a:xfrm>
          <a:custGeom>
            <a:avLst/>
            <a:gdLst/>
            <a:ahLst/>
            <a:cxnLst/>
            <a:rect l="l" t="t" r="r" b="b"/>
            <a:pathLst>
              <a:path w="1532261" h="1509306">
                <a:moveTo>
                  <a:pt x="0" y="0"/>
                </a:moveTo>
                <a:lnTo>
                  <a:pt x="1532261" y="0"/>
                </a:lnTo>
                <a:lnTo>
                  <a:pt x="1532261" y="1509306"/>
                </a:lnTo>
                <a:lnTo>
                  <a:pt x="0" y="1509306"/>
                </a:lnTo>
                <a:lnTo>
                  <a:pt x="0" y="0"/>
                </a:lnTo>
                <a:close/>
              </a:path>
            </a:pathLst>
          </a:custGeom>
          <a:blipFill>
            <a:blip r:embed="rId8"/>
            <a:stretch>
              <a:fillRect/>
            </a:stretch>
          </a:blipFill>
        </p:spPr>
      </p:sp>
      <p:sp>
        <p:nvSpPr>
          <p:cNvPr id="13" name="Freeform 13"/>
          <p:cNvSpPr/>
          <p:nvPr/>
        </p:nvSpPr>
        <p:spPr>
          <a:xfrm>
            <a:off x="3203509" y="5681114"/>
            <a:ext cx="1532261" cy="1509306"/>
          </a:xfrm>
          <a:custGeom>
            <a:avLst/>
            <a:gdLst/>
            <a:ahLst/>
            <a:cxnLst/>
            <a:rect l="l" t="t" r="r" b="b"/>
            <a:pathLst>
              <a:path w="1532261" h="1509306">
                <a:moveTo>
                  <a:pt x="0" y="0"/>
                </a:moveTo>
                <a:lnTo>
                  <a:pt x="1532261" y="0"/>
                </a:lnTo>
                <a:lnTo>
                  <a:pt x="1532261" y="1509306"/>
                </a:lnTo>
                <a:lnTo>
                  <a:pt x="0" y="1509306"/>
                </a:lnTo>
                <a:lnTo>
                  <a:pt x="0" y="0"/>
                </a:lnTo>
                <a:close/>
              </a:path>
            </a:pathLst>
          </a:custGeom>
          <a:blipFill>
            <a:blip r:embed="rId8"/>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601705" y="571500"/>
            <a:ext cx="12862010" cy="1456507"/>
            <a:chOff x="0" y="0"/>
            <a:chExt cx="3387525" cy="383607"/>
          </a:xfrm>
        </p:grpSpPr>
        <p:sp>
          <p:nvSpPr>
            <p:cNvPr id="4" name="Freeform 4"/>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gradFill rotWithShape="1">
              <a:gsLst>
                <a:gs pos="0">
                  <a:srgbClr val="003780">
                    <a:alpha val="100000"/>
                  </a:srgbClr>
                </a:gs>
                <a:gs pos="100000">
                  <a:srgbClr val="011F47">
                    <a:alpha val="100000"/>
                  </a:srgbClr>
                </a:gs>
              </a:gsLst>
              <a:lin ang="5400000"/>
            </a:gradFill>
          </p:spPr>
        </p:sp>
        <p:sp>
          <p:nvSpPr>
            <p:cNvPr id="5" name="TextBox 5"/>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5206301" y="334854"/>
            <a:ext cx="2655573" cy="2652253"/>
          </a:xfrm>
          <a:custGeom>
            <a:avLst/>
            <a:gdLst/>
            <a:ahLst/>
            <a:cxnLst/>
            <a:rect l="l" t="t" r="r" b="b"/>
            <a:pathLst>
              <a:path w="2655573" h="2652253">
                <a:moveTo>
                  <a:pt x="0" y="0"/>
                </a:moveTo>
                <a:lnTo>
                  <a:pt x="2655573" y="0"/>
                </a:lnTo>
                <a:lnTo>
                  <a:pt x="2655573" y="2652253"/>
                </a:lnTo>
                <a:lnTo>
                  <a:pt x="0" y="2652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5796532" y="695904"/>
            <a:ext cx="1532261" cy="1509306"/>
          </a:xfrm>
          <a:custGeom>
            <a:avLst/>
            <a:gdLst/>
            <a:ahLst/>
            <a:cxnLst/>
            <a:rect l="l" t="t" r="r" b="b"/>
            <a:pathLst>
              <a:path w="1532261" h="1509306">
                <a:moveTo>
                  <a:pt x="0" y="0"/>
                </a:moveTo>
                <a:lnTo>
                  <a:pt x="1532261" y="0"/>
                </a:lnTo>
                <a:lnTo>
                  <a:pt x="1532261" y="1509305"/>
                </a:lnTo>
                <a:lnTo>
                  <a:pt x="0" y="1509305"/>
                </a:lnTo>
                <a:lnTo>
                  <a:pt x="0" y="0"/>
                </a:lnTo>
                <a:close/>
              </a:path>
            </a:pathLst>
          </a:custGeom>
          <a:blipFill>
            <a:blip r:embed="rId5"/>
            <a:stretch>
              <a:fillRect/>
            </a:stretch>
          </a:blipFill>
        </p:spPr>
      </p:sp>
      <p:sp>
        <p:nvSpPr>
          <p:cNvPr id="8" name="TextBox 8"/>
          <p:cNvSpPr txBox="1"/>
          <p:nvPr/>
        </p:nvSpPr>
        <p:spPr>
          <a:xfrm>
            <a:off x="0" y="636178"/>
            <a:ext cx="11490410" cy="1193800"/>
          </a:xfrm>
          <a:prstGeom prst="rect">
            <a:avLst/>
          </a:prstGeom>
        </p:spPr>
        <p:txBody>
          <a:bodyPr lIns="0" tIns="0" rIns="0" bIns="0" rtlCol="0" anchor="t">
            <a:spAutoFit/>
          </a:bodyPr>
          <a:lstStyle/>
          <a:p>
            <a:pPr algn="ctr">
              <a:lnSpc>
                <a:spcPts val="9799"/>
              </a:lnSpc>
            </a:pPr>
            <a:r>
              <a:rPr lang="en-US" sz="6999" b="1">
                <a:solidFill>
                  <a:srgbClr val="FFCF01"/>
                </a:solidFill>
                <a:latin typeface="Montserrat Bold"/>
                <a:ea typeface="Montserrat Bold"/>
                <a:cs typeface="Montserrat Bold"/>
                <a:sym typeface="Montserrat Bold"/>
              </a:rPr>
              <a:t>MODEL BISNIS</a:t>
            </a:r>
          </a:p>
        </p:txBody>
      </p:sp>
      <p:sp>
        <p:nvSpPr>
          <p:cNvPr id="9" name="TextBox 9"/>
          <p:cNvSpPr txBox="1"/>
          <p:nvPr/>
        </p:nvSpPr>
        <p:spPr>
          <a:xfrm>
            <a:off x="263207" y="2193550"/>
            <a:ext cx="14789785" cy="1957705"/>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Montserrat"/>
                <a:ea typeface="Montserrat"/>
                <a:cs typeface="Montserrat"/>
                <a:sym typeface="Montserrat"/>
              </a:rPr>
              <a:t>Bidang usaha yang akan kami jalankan adalah pembiayaan kepada Pensiunan PNS dan TNI/POLRI dengan skema pembayaran angsuran potong gaji di mitra pemotong angsuran, kami menyimpulkan bahwa bisnis ini adalah bisnis yang aman dan rendah resiko,</a:t>
            </a:r>
          </a:p>
        </p:txBody>
      </p:sp>
      <p:sp>
        <p:nvSpPr>
          <p:cNvPr id="10" name="Freeform 10"/>
          <p:cNvSpPr/>
          <p:nvPr/>
        </p:nvSpPr>
        <p:spPr>
          <a:xfrm>
            <a:off x="263207" y="4458807"/>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187252" y="4432201"/>
            <a:ext cx="4369197" cy="471805"/>
          </a:xfrm>
          <a:prstGeom prst="rect">
            <a:avLst/>
          </a:prstGeom>
        </p:spPr>
        <p:txBody>
          <a:bodyPr lIns="0" tIns="0" rIns="0" bIns="0" rtlCol="0" anchor="t">
            <a:spAutoFit/>
          </a:bodyPr>
          <a:lstStyle/>
          <a:p>
            <a:pPr algn="ctr">
              <a:lnSpc>
                <a:spcPts val="3919"/>
              </a:lnSpc>
              <a:spcBef>
                <a:spcPct val="0"/>
              </a:spcBef>
            </a:pPr>
            <a:r>
              <a:rPr lang="en-US" sz="2799" b="1" i="1">
                <a:solidFill>
                  <a:srgbClr val="000000"/>
                </a:solidFill>
                <a:latin typeface="Montserrat Bold Italics"/>
                <a:ea typeface="Montserrat Bold Italics"/>
                <a:cs typeface="Montserrat Bold Italics"/>
                <a:sym typeface="Montserrat Bold Italics"/>
              </a:rPr>
              <a:t>PEMBIAYAAN PENSIUN</a:t>
            </a:r>
          </a:p>
        </p:txBody>
      </p:sp>
      <p:sp>
        <p:nvSpPr>
          <p:cNvPr id="12" name="TextBox 12"/>
          <p:cNvSpPr txBox="1"/>
          <p:nvPr/>
        </p:nvSpPr>
        <p:spPr>
          <a:xfrm>
            <a:off x="263207" y="5075456"/>
            <a:ext cx="17598666" cy="656590"/>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Montserrat"/>
                <a:ea typeface="Montserrat"/>
                <a:cs typeface="Montserrat"/>
                <a:sym typeface="Montserrat"/>
              </a:rPr>
              <a:t>Pembiayaan Pensiun adalah pembiayaan yang disalurkan kepada pensiunan PNS dan TNI/POLRI yang manfaat pensiun/gajinya dibayarkan di BANK atau KANTOR POS. </a:t>
            </a:r>
          </a:p>
        </p:txBody>
      </p:sp>
      <p:sp>
        <p:nvSpPr>
          <p:cNvPr id="13" name="Freeform 13"/>
          <p:cNvSpPr/>
          <p:nvPr/>
        </p:nvSpPr>
        <p:spPr>
          <a:xfrm>
            <a:off x="263207" y="5920577"/>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1187252" y="5893971"/>
            <a:ext cx="5836940" cy="471805"/>
          </a:xfrm>
          <a:prstGeom prst="rect">
            <a:avLst/>
          </a:prstGeom>
        </p:spPr>
        <p:txBody>
          <a:bodyPr lIns="0" tIns="0" rIns="0" bIns="0" rtlCol="0" anchor="t">
            <a:spAutoFit/>
          </a:bodyPr>
          <a:lstStyle/>
          <a:p>
            <a:pPr algn="ctr">
              <a:lnSpc>
                <a:spcPts val="3919"/>
              </a:lnSpc>
              <a:spcBef>
                <a:spcPct val="0"/>
              </a:spcBef>
            </a:pPr>
            <a:r>
              <a:rPr lang="en-US" sz="2799" b="1" i="1">
                <a:solidFill>
                  <a:srgbClr val="000000"/>
                </a:solidFill>
                <a:latin typeface="Montserrat Bold Italics"/>
                <a:ea typeface="Montserrat Bold Italics"/>
                <a:cs typeface="Montserrat Bold Italics"/>
                <a:sym typeface="Montserrat Bold Italics"/>
              </a:rPr>
              <a:t>LEMBAGA PENYALUR PENSIUN</a:t>
            </a:r>
          </a:p>
        </p:txBody>
      </p:sp>
      <p:sp>
        <p:nvSpPr>
          <p:cNvPr id="15" name="TextBox 15"/>
          <p:cNvSpPr txBox="1"/>
          <p:nvPr/>
        </p:nvSpPr>
        <p:spPr>
          <a:xfrm>
            <a:off x="263207" y="6632476"/>
            <a:ext cx="17598666" cy="989965"/>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Montserrat"/>
                <a:ea typeface="Montserrat"/>
                <a:cs typeface="Montserrat"/>
                <a:sym typeface="Montserrat"/>
              </a:rPr>
              <a:t>Lembaga yang menyalurkan gaji pensiun adalah lembaga yang telah bermitra dengan PT. TASPEN dan PT. ASABRI, sampai saat ini lembaga yang telah menjadi MITRA LAYANAN TASPEN dan ASABRI diantaranya adalah BTPN, BJB, BWS, KB BUKOPIN, BANK MANTAP, BRI dan KANTOR POS</a:t>
            </a:r>
          </a:p>
        </p:txBody>
      </p:sp>
      <p:sp>
        <p:nvSpPr>
          <p:cNvPr id="16" name="Freeform 16"/>
          <p:cNvSpPr/>
          <p:nvPr/>
        </p:nvSpPr>
        <p:spPr>
          <a:xfrm>
            <a:off x="263207" y="7831992"/>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1187252" y="7784367"/>
            <a:ext cx="4288532" cy="471805"/>
          </a:xfrm>
          <a:prstGeom prst="rect">
            <a:avLst/>
          </a:prstGeom>
        </p:spPr>
        <p:txBody>
          <a:bodyPr lIns="0" tIns="0" rIns="0" bIns="0" rtlCol="0" anchor="t">
            <a:spAutoFit/>
          </a:bodyPr>
          <a:lstStyle/>
          <a:p>
            <a:pPr algn="ctr">
              <a:lnSpc>
                <a:spcPts val="3919"/>
              </a:lnSpc>
              <a:spcBef>
                <a:spcPct val="0"/>
              </a:spcBef>
            </a:pPr>
            <a:r>
              <a:rPr lang="en-US" sz="2799" b="1" i="1">
                <a:solidFill>
                  <a:srgbClr val="000000"/>
                </a:solidFill>
                <a:latin typeface="Montserrat Bold Italics"/>
                <a:ea typeface="Montserrat Bold Italics"/>
                <a:cs typeface="Montserrat Bold Italics"/>
                <a:sym typeface="Montserrat Bold Italics"/>
              </a:rPr>
              <a:t>POPULASI PENSIUNAN</a:t>
            </a:r>
          </a:p>
        </p:txBody>
      </p:sp>
      <p:sp>
        <p:nvSpPr>
          <p:cNvPr id="18" name="TextBox 18"/>
          <p:cNvSpPr txBox="1"/>
          <p:nvPr/>
        </p:nvSpPr>
        <p:spPr>
          <a:xfrm>
            <a:off x="263207" y="8543891"/>
            <a:ext cx="17598666" cy="656590"/>
          </a:xfrm>
          <a:prstGeom prst="rect">
            <a:avLst/>
          </a:prstGeom>
        </p:spPr>
        <p:txBody>
          <a:bodyPr lIns="0" tIns="0" rIns="0" bIns="0" rtlCol="0" anchor="t">
            <a:spAutoFit/>
          </a:bodyPr>
          <a:lstStyle/>
          <a:p>
            <a:pPr algn="l">
              <a:lnSpc>
                <a:spcPts val="2659"/>
              </a:lnSpc>
            </a:pPr>
            <a:r>
              <a:rPr lang="en-US" sz="1899">
                <a:solidFill>
                  <a:srgbClr val="000000"/>
                </a:solidFill>
                <a:latin typeface="Montserrat"/>
                <a:ea typeface="Montserrat"/>
                <a:cs typeface="Montserrat"/>
                <a:sym typeface="Montserrat"/>
              </a:rPr>
              <a:t>PT TASPEN : 3 Juta ( 2023 )</a:t>
            </a:r>
          </a:p>
          <a:p>
            <a:pPr algn="l">
              <a:lnSpc>
                <a:spcPts val="2659"/>
              </a:lnSpc>
              <a:spcBef>
                <a:spcPct val="0"/>
              </a:spcBef>
            </a:pPr>
            <a:r>
              <a:rPr lang="en-US" sz="1899">
                <a:solidFill>
                  <a:srgbClr val="000000"/>
                </a:solidFill>
                <a:latin typeface="Montserrat"/>
                <a:ea typeface="Montserrat"/>
                <a:cs typeface="Montserrat"/>
                <a:sym typeface="Montserrat"/>
              </a:rPr>
              <a:t>ASABRI : 2,1 Juta ( 2023 )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76250" y="297026"/>
            <a:ext cx="7830552" cy="9764921"/>
          </a:xfrm>
          <a:custGeom>
            <a:avLst/>
            <a:gdLst/>
            <a:ahLst/>
            <a:cxnLst/>
            <a:rect l="l" t="t" r="r" b="b"/>
            <a:pathLst>
              <a:path w="7830552" h="9764921">
                <a:moveTo>
                  <a:pt x="0" y="0"/>
                </a:moveTo>
                <a:lnTo>
                  <a:pt x="7830552" y="0"/>
                </a:lnTo>
                <a:lnTo>
                  <a:pt x="7830552" y="9764921"/>
                </a:lnTo>
                <a:lnTo>
                  <a:pt x="0" y="9764921"/>
                </a:lnTo>
                <a:lnTo>
                  <a:pt x="0" y="0"/>
                </a:lnTo>
                <a:close/>
              </a:path>
            </a:pathLst>
          </a:custGeom>
          <a:blipFill>
            <a:blip r:embed="rId3"/>
            <a:stretch>
              <a:fillRect l="-6184" t="-9194" b="-11158"/>
            </a:stretch>
          </a:blipFill>
        </p:spPr>
      </p:sp>
      <p:sp>
        <p:nvSpPr>
          <p:cNvPr id="4" name="Freeform 4"/>
          <p:cNvSpPr/>
          <p:nvPr/>
        </p:nvSpPr>
        <p:spPr>
          <a:xfrm>
            <a:off x="8306802" y="250117"/>
            <a:ext cx="8952498" cy="9858739"/>
          </a:xfrm>
          <a:custGeom>
            <a:avLst/>
            <a:gdLst/>
            <a:ahLst/>
            <a:cxnLst/>
            <a:rect l="l" t="t" r="r" b="b"/>
            <a:pathLst>
              <a:path w="8952498" h="9858739">
                <a:moveTo>
                  <a:pt x="0" y="0"/>
                </a:moveTo>
                <a:lnTo>
                  <a:pt x="8952498" y="0"/>
                </a:lnTo>
                <a:lnTo>
                  <a:pt x="8952498" y="9858739"/>
                </a:lnTo>
                <a:lnTo>
                  <a:pt x="0" y="9858739"/>
                </a:lnTo>
                <a:lnTo>
                  <a:pt x="0" y="0"/>
                </a:lnTo>
                <a:close/>
              </a:path>
            </a:pathLst>
          </a:custGeom>
          <a:blipFill>
            <a:blip r:embed="rId4"/>
            <a:stretch>
              <a:fillRect t="-6054" b="-6054"/>
            </a:stretch>
          </a:blipFill>
        </p:spPr>
      </p:sp>
      <p:sp>
        <p:nvSpPr>
          <p:cNvPr id="5" name="Freeform 5"/>
          <p:cNvSpPr/>
          <p:nvPr/>
        </p:nvSpPr>
        <p:spPr>
          <a:xfrm>
            <a:off x="17047998" y="20084"/>
            <a:ext cx="2198692" cy="2195944"/>
          </a:xfrm>
          <a:custGeom>
            <a:avLst/>
            <a:gdLst/>
            <a:ahLst/>
            <a:cxnLst/>
            <a:rect l="l" t="t" r="r" b="b"/>
            <a:pathLst>
              <a:path w="2198692" h="2195944">
                <a:moveTo>
                  <a:pt x="0" y="0"/>
                </a:moveTo>
                <a:lnTo>
                  <a:pt x="2198692" y="0"/>
                </a:lnTo>
                <a:lnTo>
                  <a:pt x="2198692" y="2195943"/>
                </a:lnTo>
                <a:lnTo>
                  <a:pt x="0" y="21959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7483769" y="592845"/>
            <a:ext cx="730250" cy="719309"/>
          </a:xfrm>
          <a:custGeom>
            <a:avLst/>
            <a:gdLst/>
            <a:ahLst/>
            <a:cxnLst/>
            <a:rect l="l" t="t" r="r" b="b"/>
            <a:pathLst>
              <a:path w="730250" h="719309">
                <a:moveTo>
                  <a:pt x="0" y="0"/>
                </a:moveTo>
                <a:lnTo>
                  <a:pt x="730250" y="0"/>
                </a:lnTo>
                <a:lnTo>
                  <a:pt x="730250" y="719310"/>
                </a:lnTo>
                <a:lnTo>
                  <a:pt x="0" y="719310"/>
                </a:lnTo>
                <a:lnTo>
                  <a:pt x="0" y="0"/>
                </a:lnTo>
                <a:close/>
              </a:path>
            </a:pathLst>
          </a:custGeom>
          <a:blipFill>
            <a:blip r:embed="rId7"/>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5650202" y="214183"/>
            <a:ext cx="2198692" cy="2195944"/>
          </a:xfrm>
          <a:custGeom>
            <a:avLst/>
            <a:gdLst/>
            <a:ahLst/>
            <a:cxnLst/>
            <a:rect l="l" t="t" r="r" b="b"/>
            <a:pathLst>
              <a:path w="2198692" h="2195944">
                <a:moveTo>
                  <a:pt x="0" y="0"/>
                </a:moveTo>
                <a:lnTo>
                  <a:pt x="2198692" y="0"/>
                </a:lnTo>
                <a:lnTo>
                  <a:pt x="2198692" y="2195944"/>
                </a:lnTo>
                <a:lnTo>
                  <a:pt x="0" y="2195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289349" y="650452"/>
            <a:ext cx="1094910" cy="1078507"/>
          </a:xfrm>
          <a:custGeom>
            <a:avLst/>
            <a:gdLst/>
            <a:ahLst/>
            <a:cxnLst/>
            <a:rect l="l" t="t" r="r" b="b"/>
            <a:pathLst>
              <a:path w="1094910" h="1078507">
                <a:moveTo>
                  <a:pt x="0" y="0"/>
                </a:moveTo>
                <a:lnTo>
                  <a:pt x="1094911" y="0"/>
                </a:lnTo>
                <a:lnTo>
                  <a:pt x="1094911" y="1078507"/>
                </a:lnTo>
                <a:lnTo>
                  <a:pt x="0" y="1078507"/>
                </a:lnTo>
                <a:lnTo>
                  <a:pt x="0" y="0"/>
                </a:lnTo>
                <a:close/>
              </a:path>
            </a:pathLst>
          </a:custGeom>
          <a:blipFill>
            <a:blip r:embed="rId5"/>
            <a:stretch>
              <a:fillRect/>
            </a:stretch>
          </a:blipFill>
        </p:spPr>
      </p:sp>
      <p:sp>
        <p:nvSpPr>
          <p:cNvPr id="5" name="Freeform 5"/>
          <p:cNvSpPr/>
          <p:nvPr/>
        </p:nvSpPr>
        <p:spPr>
          <a:xfrm>
            <a:off x="8795702" y="2038904"/>
            <a:ext cx="7700953" cy="7219396"/>
          </a:xfrm>
          <a:custGeom>
            <a:avLst/>
            <a:gdLst/>
            <a:ahLst/>
            <a:cxnLst/>
            <a:rect l="l" t="t" r="r" b="b"/>
            <a:pathLst>
              <a:path w="7700953" h="7219396">
                <a:moveTo>
                  <a:pt x="0" y="0"/>
                </a:moveTo>
                <a:lnTo>
                  <a:pt x="7700953" y="0"/>
                </a:lnTo>
                <a:lnTo>
                  <a:pt x="7700953" y="7219396"/>
                </a:lnTo>
                <a:lnTo>
                  <a:pt x="0" y="7219396"/>
                </a:lnTo>
                <a:lnTo>
                  <a:pt x="0" y="0"/>
                </a:lnTo>
                <a:close/>
              </a:path>
            </a:pathLst>
          </a:custGeom>
          <a:blipFill>
            <a:blip r:embed="rId6"/>
            <a:stretch>
              <a:fillRect t="-9203" b="-41567"/>
            </a:stretch>
          </a:blipFill>
        </p:spPr>
      </p:sp>
      <p:sp>
        <p:nvSpPr>
          <p:cNvPr id="6" name="TextBox 6"/>
          <p:cNvSpPr txBox="1"/>
          <p:nvPr/>
        </p:nvSpPr>
        <p:spPr>
          <a:xfrm>
            <a:off x="188510" y="1000125"/>
            <a:ext cx="8220075" cy="9517990"/>
          </a:xfrm>
          <a:prstGeom prst="rect">
            <a:avLst/>
          </a:prstGeom>
        </p:spPr>
        <p:txBody>
          <a:bodyPr lIns="0" tIns="0" rIns="0" bIns="0" rtlCol="0" anchor="t">
            <a:spAutoFit/>
          </a:bodyPr>
          <a:lstStyle/>
          <a:p>
            <a:pPr algn="l">
              <a:lnSpc>
                <a:spcPts val="2379"/>
              </a:lnSpc>
              <a:spcBef>
                <a:spcPct val="0"/>
              </a:spcBef>
            </a:pPr>
            <a:r>
              <a:rPr lang="en-US" sz="1699" b="1" dirty="0">
                <a:solidFill>
                  <a:srgbClr val="000000"/>
                </a:solidFill>
                <a:latin typeface="Montserrat Bold"/>
                <a:ea typeface="Montserrat Bold"/>
                <a:cs typeface="Montserrat Bold"/>
                <a:sym typeface="Montserrat Bold"/>
              </a:rPr>
              <a:t>PENJELASAN</a:t>
            </a:r>
          </a:p>
          <a:p>
            <a:pPr marL="367026" lvl="1" indent="-183513" algn="l">
              <a:lnSpc>
                <a:spcPts val="2379"/>
              </a:lnSpc>
              <a:buFont typeface="Arial"/>
              <a:buChar char="•"/>
            </a:pPr>
            <a:r>
              <a:rPr lang="en-US" sz="1699" dirty="0">
                <a:solidFill>
                  <a:srgbClr val="000000"/>
                </a:solidFill>
                <a:latin typeface="Montserrat"/>
                <a:ea typeface="Montserrat"/>
                <a:cs typeface="Montserrat"/>
                <a:sym typeface="Montserrat"/>
              </a:rPr>
              <a:t>Bank </a:t>
            </a:r>
            <a:r>
              <a:rPr lang="en-US" sz="1699" dirty="0" err="1">
                <a:solidFill>
                  <a:srgbClr val="000000"/>
                </a:solidFill>
                <a:latin typeface="Montserrat"/>
                <a:ea typeface="Montserrat"/>
                <a:cs typeface="Montserrat"/>
                <a:sym typeface="Montserrat"/>
              </a:rPr>
              <a:t>Pendana</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mengirimkan</a:t>
            </a:r>
            <a:r>
              <a:rPr lang="en-US" sz="1699" dirty="0">
                <a:solidFill>
                  <a:srgbClr val="000000"/>
                </a:solidFill>
                <a:latin typeface="Montserrat"/>
                <a:ea typeface="Montserrat"/>
                <a:cs typeface="Montserrat"/>
                <a:sym typeface="Montserrat"/>
              </a:rPr>
              <a:t> data </a:t>
            </a:r>
            <a:r>
              <a:rPr lang="en-US" sz="1699" dirty="0" err="1">
                <a:solidFill>
                  <a:srgbClr val="000000"/>
                </a:solidFill>
                <a:latin typeface="Montserrat"/>
                <a:ea typeface="Montserrat"/>
                <a:cs typeface="Montserrat"/>
                <a:sym typeface="Montserrat"/>
              </a:rPr>
              <a:t>tagihan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seluruh</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debitur</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ke</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Bagian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Operasional</a:t>
            </a:r>
            <a:r>
              <a:rPr lang="en-US" sz="1699" dirty="0">
                <a:solidFill>
                  <a:srgbClr val="000000"/>
                </a:solidFill>
                <a:latin typeface="Montserrat"/>
                <a:ea typeface="Montserrat"/>
                <a:cs typeface="Montserrat"/>
                <a:sym typeface="Montserrat"/>
              </a:rPr>
              <a:t> KOPERASI JASA INSAN JAYA SEJAHTERA </a:t>
            </a:r>
            <a:r>
              <a:rPr lang="en-US" sz="1699" dirty="0" err="1">
                <a:solidFill>
                  <a:srgbClr val="000000"/>
                </a:solidFill>
                <a:latin typeface="Montserrat"/>
                <a:ea typeface="Montserrat"/>
                <a:cs typeface="Montserrat"/>
                <a:sym typeface="Montserrat"/>
              </a:rPr>
              <a:t>pada</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tanggal</a:t>
            </a:r>
            <a:r>
              <a:rPr lang="en-US" sz="1699" dirty="0">
                <a:solidFill>
                  <a:srgbClr val="000000"/>
                </a:solidFill>
                <a:latin typeface="Montserrat"/>
                <a:ea typeface="Montserrat"/>
                <a:cs typeface="Montserrat"/>
                <a:sym typeface="Montserrat"/>
              </a:rPr>
              <a:t> yang </a:t>
            </a:r>
            <a:r>
              <a:rPr lang="en-US" sz="1699" dirty="0" err="1">
                <a:solidFill>
                  <a:srgbClr val="000000"/>
                </a:solidFill>
                <a:latin typeface="Montserrat"/>
                <a:ea typeface="Montserrat"/>
                <a:cs typeface="Montserrat"/>
                <a:sym typeface="Montserrat"/>
              </a:rPr>
              <a:t>telah</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disepakati</a:t>
            </a:r>
            <a:r>
              <a:rPr lang="en-US" sz="1699" dirty="0">
                <a:solidFill>
                  <a:srgbClr val="000000"/>
                </a:solidFill>
                <a:latin typeface="Montserrat"/>
                <a:ea typeface="Montserrat"/>
                <a:cs typeface="Montserrat"/>
                <a:sym typeface="Montserrat"/>
              </a:rPr>
              <a:t>,</a:t>
            </a:r>
          </a:p>
          <a:p>
            <a:pPr algn="l">
              <a:lnSpc>
                <a:spcPts val="2379"/>
              </a:lnSpc>
            </a:pPr>
            <a:endParaRPr lang="en-US" sz="1699" dirty="0">
              <a:solidFill>
                <a:srgbClr val="000000"/>
              </a:solidFill>
              <a:latin typeface="Montserrat"/>
              <a:ea typeface="Montserrat"/>
              <a:cs typeface="Montserrat"/>
              <a:sym typeface="Montserrat"/>
            </a:endParaRPr>
          </a:p>
          <a:p>
            <a:pPr marL="367026" lvl="1" indent="-183513" algn="l">
              <a:lnSpc>
                <a:spcPts val="2379"/>
              </a:lnSpc>
              <a:spcBef>
                <a:spcPct val="0"/>
              </a:spcBef>
              <a:buFont typeface="Arial"/>
              <a:buChar char="•"/>
            </a:pPr>
            <a:r>
              <a:rPr lang="en-US" sz="1699" dirty="0" err="1">
                <a:solidFill>
                  <a:srgbClr val="000000"/>
                </a:solidFill>
                <a:latin typeface="Montserrat"/>
                <a:ea typeface="Montserrat"/>
                <a:cs typeface="Montserrat"/>
                <a:sym typeface="Montserrat"/>
              </a:rPr>
              <a:t>Bagian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Operasional</a:t>
            </a:r>
            <a:r>
              <a:rPr lang="en-US" sz="1699" dirty="0">
                <a:solidFill>
                  <a:srgbClr val="000000"/>
                </a:solidFill>
                <a:latin typeface="Montserrat"/>
                <a:ea typeface="Montserrat"/>
                <a:cs typeface="Montserrat"/>
                <a:sym typeface="Montserrat"/>
              </a:rPr>
              <a:t> KOPERASI JASA INSAN JAYA SEJAHTERA </a:t>
            </a:r>
            <a:r>
              <a:rPr lang="en-US" sz="1699" dirty="0" err="1">
                <a:solidFill>
                  <a:srgbClr val="000000"/>
                </a:solidFill>
                <a:latin typeface="Montserrat"/>
                <a:ea typeface="Montserrat"/>
                <a:cs typeface="Montserrat"/>
                <a:sym typeface="Montserrat"/>
              </a:rPr>
              <a:t>melakukan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rekonsiliasi</a:t>
            </a:r>
            <a:r>
              <a:rPr lang="en-US" sz="1699" dirty="0">
                <a:solidFill>
                  <a:srgbClr val="000000"/>
                </a:solidFill>
                <a:latin typeface="Montserrat"/>
                <a:ea typeface="Montserrat"/>
                <a:cs typeface="Montserrat"/>
                <a:sym typeface="Montserrat"/>
              </a:rPr>
              <a:t> data </a:t>
            </a:r>
            <a:r>
              <a:rPr lang="en-US" sz="1699" dirty="0" err="1">
                <a:solidFill>
                  <a:srgbClr val="000000"/>
                </a:solidFill>
                <a:latin typeface="Montserrat"/>
                <a:ea typeface="Montserrat"/>
                <a:cs typeface="Montserrat"/>
                <a:sym typeface="Montserrat"/>
              </a:rPr>
              <a:t>tagihan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dengan</a:t>
            </a:r>
            <a:r>
              <a:rPr lang="en-US" sz="1699" dirty="0">
                <a:solidFill>
                  <a:srgbClr val="000000"/>
                </a:solidFill>
                <a:latin typeface="Montserrat"/>
                <a:ea typeface="Montserrat"/>
                <a:cs typeface="Montserrat"/>
                <a:sym typeface="Montserrat"/>
              </a:rPr>
              <a:t> KOPERASI JASA INSAN JAYA SEJAHTERA </a:t>
            </a:r>
            <a:r>
              <a:rPr lang="en-US" sz="1699" dirty="0" err="1">
                <a:solidFill>
                  <a:srgbClr val="000000"/>
                </a:solidFill>
                <a:latin typeface="Montserrat"/>
                <a:ea typeface="Montserrat"/>
                <a:cs typeface="Montserrat"/>
                <a:sym typeface="Montserrat"/>
              </a:rPr>
              <a:t>untuk</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mencocokan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jumlah</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debitur</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besar</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nilai</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angsurannya</a:t>
            </a:r>
            <a:r>
              <a:rPr lang="en-US" sz="1699" dirty="0">
                <a:solidFill>
                  <a:srgbClr val="000000"/>
                </a:solidFill>
                <a:latin typeface="Montserrat"/>
                <a:ea typeface="Montserrat"/>
                <a:cs typeface="Montserrat"/>
                <a:sym typeface="Montserrat"/>
              </a:rPr>
              <a:t>,</a:t>
            </a:r>
          </a:p>
          <a:p>
            <a:pPr algn="l">
              <a:lnSpc>
                <a:spcPts val="2379"/>
              </a:lnSpc>
              <a:spcBef>
                <a:spcPct val="0"/>
              </a:spcBef>
            </a:pPr>
            <a:endParaRPr lang="en-US" sz="1699" dirty="0">
              <a:solidFill>
                <a:srgbClr val="000000"/>
              </a:solidFill>
              <a:latin typeface="Montserrat"/>
              <a:ea typeface="Montserrat"/>
              <a:cs typeface="Montserrat"/>
              <a:sym typeface="Montserrat"/>
            </a:endParaRPr>
          </a:p>
          <a:p>
            <a:pPr marL="367026" lvl="1" indent="-183513" algn="l">
              <a:lnSpc>
                <a:spcPts val="2379"/>
              </a:lnSpc>
              <a:spcBef>
                <a:spcPct val="0"/>
              </a:spcBef>
              <a:buFont typeface="Arial"/>
              <a:buChar char="•"/>
            </a:pPr>
            <a:r>
              <a:rPr lang="en-US" sz="1699" dirty="0" err="1">
                <a:solidFill>
                  <a:srgbClr val="000000"/>
                </a:solidFill>
                <a:latin typeface="Montserrat"/>
                <a:ea typeface="Montserrat"/>
                <a:cs typeface="Montserrat"/>
                <a:sym typeface="Montserrat"/>
              </a:rPr>
              <a:t>Setelah</a:t>
            </a:r>
            <a:r>
              <a:rPr lang="en-US" sz="1699" dirty="0">
                <a:solidFill>
                  <a:srgbClr val="000000"/>
                </a:solidFill>
                <a:latin typeface="Montserrat"/>
                <a:ea typeface="Montserrat"/>
                <a:cs typeface="Montserrat"/>
                <a:sym typeface="Montserrat"/>
              </a:rPr>
              <a:t> data </a:t>
            </a:r>
            <a:r>
              <a:rPr lang="en-US" sz="1699" dirty="0" err="1">
                <a:solidFill>
                  <a:srgbClr val="000000"/>
                </a:solidFill>
                <a:latin typeface="Montserrat"/>
                <a:ea typeface="Montserrat"/>
                <a:cs typeface="Montserrat"/>
                <a:sym typeface="Montserrat"/>
              </a:rPr>
              <a:t>tagihan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sesuai</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kemudian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bagian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operasional</a:t>
            </a:r>
            <a:r>
              <a:rPr lang="en-US" sz="1699" dirty="0">
                <a:solidFill>
                  <a:srgbClr val="000000"/>
                </a:solidFill>
                <a:latin typeface="Montserrat"/>
                <a:ea typeface="Montserrat"/>
                <a:cs typeface="Montserrat"/>
                <a:sym typeface="Montserrat"/>
              </a:rPr>
              <a:t> KOPERASI JASA INSAN JAYA SEJAHTERA </a:t>
            </a:r>
            <a:r>
              <a:rPr lang="en-US" sz="1699" dirty="0" err="1">
                <a:solidFill>
                  <a:srgbClr val="000000"/>
                </a:solidFill>
                <a:latin typeface="Montserrat"/>
                <a:ea typeface="Montserrat"/>
                <a:cs typeface="Montserrat"/>
                <a:sym typeface="Montserrat"/>
              </a:rPr>
              <a:t>mengirimkan</a:t>
            </a:r>
            <a:r>
              <a:rPr lang="en-US" sz="1699" dirty="0">
                <a:solidFill>
                  <a:srgbClr val="000000"/>
                </a:solidFill>
                <a:latin typeface="Montserrat"/>
                <a:ea typeface="Montserrat"/>
                <a:cs typeface="Montserrat"/>
                <a:sym typeface="Montserrat"/>
              </a:rPr>
              <a:t> data </a:t>
            </a:r>
            <a:r>
              <a:rPr lang="en-US" sz="1699" dirty="0" err="1">
                <a:solidFill>
                  <a:srgbClr val="000000"/>
                </a:solidFill>
                <a:latin typeface="Montserrat"/>
                <a:ea typeface="Montserrat"/>
                <a:cs typeface="Montserrat"/>
                <a:sym typeface="Montserrat"/>
              </a:rPr>
              <a:t>tagihan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tersebut</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ke</a:t>
            </a:r>
            <a:r>
              <a:rPr lang="en-US" sz="1699" dirty="0">
                <a:solidFill>
                  <a:srgbClr val="000000"/>
                </a:solidFill>
                <a:latin typeface="Montserrat"/>
                <a:ea typeface="Montserrat"/>
                <a:cs typeface="Montserrat"/>
                <a:sym typeface="Montserrat"/>
              </a:rPr>
              <a:t> Mitra </a:t>
            </a:r>
            <a:r>
              <a:rPr lang="en-US" sz="1699" dirty="0" err="1">
                <a:solidFill>
                  <a:srgbClr val="000000"/>
                </a:solidFill>
                <a:latin typeface="Montserrat"/>
                <a:ea typeface="Montserrat"/>
                <a:cs typeface="Montserrat"/>
                <a:sym typeface="Montserrat"/>
              </a:rPr>
              <a:t>Pemotong</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untuk</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dikirimkan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ke</a:t>
            </a:r>
            <a:r>
              <a:rPr lang="en-US" sz="1699" dirty="0">
                <a:solidFill>
                  <a:srgbClr val="000000"/>
                </a:solidFill>
                <a:latin typeface="Montserrat"/>
                <a:ea typeface="Montserrat"/>
                <a:cs typeface="Montserrat"/>
                <a:sym typeface="Montserrat"/>
              </a:rPr>
              <a:t> BANK / PT. </a:t>
            </a:r>
            <a:r>
              <a:rPr lang="en-US" sz="1699" dirty="0" err="1">
                <a:solidFill>
                  <a:srgbClr val="000000"/>
                </a:solidFill>
                <a:latin typeface="Montserrat"/>
                <a:ea typeface="Montserrat"/>
                <a:cs typeface="Montserrat"/>
                <a:sym typeface="Montserrat"/>
              </a:rPr>
              <a:t>Pos</a:t>
            </a:r>
            <a:r>
              <a:rPr lang="en-US" sz="1699" dirty="0">
                <a:solidFill>
                  <a:srgbClr val="000000"/>
                </a:solidFill>
                <a:latin typeface="Montserrat"/>
                <a:ea typeface="Montserrat"/>
                <a:cs typeface="Montserrat"/>
                <a:sym typeface="Montserrat"/>
              </a:rPr>
              <a:t> Indonesia,</a:t>
            </a:r>
          </a:p>
          <a:p>
            <a:pPr algn="l">
              <a:lnSpc>
                <a:spcPts val="2379"/>
              </a:lnSpc>
              <a:spcBef>
                <a:spcPct val="0"/>
              </a:spcBef>
            </a:pPr>
            <a:endParaRPr lang="en-US" sz="1699" dirty="0">
              <a:solidFill>
                <a:srgbClr val="000000"/>
              </a:solidFill>
              <a:latin typeface="Montserrat"/>
              <a:ea typeface="Montserrat"/>
              <a:cs typeface="Montserrat"/>
              <a:sym typeface="Montserrat"/>
            </a:endParaRPr>
          </a:p>
          <a:p>
            <a:pPr marL="367026" lvl="1" indent="-183513" algn="l">
              <a:lnSpc>
                <a:spcPts val="2379"/>
              </a:lnSpc>
              <a:spcBef>
                <a:spcPct val="0"/>
              </a:spcBef>
              <a:buFont typeface="Arial"/>
              <a:buChar char="•"/>
            </a:pPr>
            <a:r>
              <a:rPr lang="en-US" sz="1699" dirty="0">
                <a:solidFill>
                  <a:srgbClr val="000000"/>
                </a:solidFill>
                <a:latin typeface="Montserrat"/>
                <a:ea typeface="Montserrat"/>
                <a:cs typeface="Montserrat"/>
                <a:sym typeface="Montserrat"/>
              </a:rPr>
              <a:t>BANK / PT. </a:t>
            </a:r>
            <a:r>
              <a:rPr lang="en-US" sz="1699" dirty="0" err="1">
                <a:solidFill>
                  <a:srgbClr val="000000"/>
                </a:solidFill>
                <a:latin typeface="Montserrat"/>
                <a:ea typeface="Montserrat"/>
                <a:cs typeface="Montserrat"/>
                <a:sym typeface="Montserrat"/>
              </a:rPr>
              <a:t>Pos</a:t>
            </a:r>
            <a:r>
              <a:rPr lang="en-US" sz="1699" dirty="0">
                <a:solidFill>
                  <a:srgbClr val="000000"/>
                </a:solidFill>
                <a:latin typeface="Montserrat"/>
                <a:ea typeface="Montserrat"/>
                <a:cs typeface="Montserrat"/>
                <a:sym typeface="Montserrat"/>
              </a:rPr>
              <a:t> Indonesia </a:t>
            </a:r>
            <a:r>
              <a:rPr lang="en-US" sz="1699" dirty="0" err="1">
                <a:solidFill>
                  <a:srgbClr val="000000"/>
                </a:solidFill>
                <a:latin typeface="Montserrat"/>
                <a:ea typeface="Montserrat"/>
                <a:cs typeface="Montserrat"/>
                <a:sym typeface="Montserrat"/>
              </a:rPr>
              <a:t>melakukan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rekonsiliasi</a:t>
            </a:r>
            <a:r>
              <a:rPr lang="en-US" sz="1699" dirty="0">
                <a:solidFill>
                  <a:srgbClr val="000000"/>
                </a:solidFill>
                <a:latin typeface="Montserrat"/>
                <a:ea typeface="Montserrat"/>
                <a:cs typeface="Montserrat"/>
                <a:sym typeface="Montserrat"/>
              </a:rPr>
              <a:t> data </a:t>
            </a:r>
            <a:r>
              <a:rPr lang="en-US" sz="1699" dirty="0" err="1">
                <a:solidFill>
                  <a:srgbClr val="000000"/>
                </a:solidFill>
                <a:latin typeface="Montserrat"/>
                <a:ea typeface="Montserrat"/>
                <a:cs typeface="Montserrat"/>
                <a:sym typeface="Montserrat"/>
              </a:rPr>
              <a:t>tagihan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dengan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Mitra</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Pemotong</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untuk</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mencocokan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jumlah</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debitur</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besar</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nilai</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angsurannya</a:t>
            </a:r>
            <a:r>
              <a:rPr lang="en-US" sz="1699" dirty="0">
                <a:solidFill>
                  <a:srgbClr val="000000"/>
                </a:solidFill>
                <a:latin typeface="Montserrat"/>
                <a:ea typeface="Montserrat"/>
                <a:cs typeface="Montserrat"/>
                <a:sym typeface="Montserrat"/>
              </a:rPr>
              <a:t>,</a:t>
            </a:r>
          </a:p>
          <a:p>
            <a:pPr algn="l">
              <a:lnSpc>
                <a:spcPts val="2379"/>
              </a:lnSpc>
              <a:spcBef>
                <a:spcPct val="0"/>
              </a:spcBef>
            </a:pPr>
            <a:endParaRPr lang="en-US" sz="1699" dirty="0">
              <a:solidFill>
                <a:srgbClr val="000000"/>
              </a:solidFill>
              <a:latin typeface="Montserrat"/>
              <a:ea typeface="Montserrat"/>
              <a:cs typeface="Montserrat"/>
              <a:sym typeface="Montserrat"/>
            </a:endParaRPr>
          </a:p>
          <a:p>
            <a:pPr marL="367026" lvl="1" indent="-183513" algn="l">
              <a:lnSpc>
                <a:spcPts val="2379"/>
              </a:lnSpc>
              <a:spcBef>
                <a:spcPct val="0"/>
              </a:spcBef>
              <a:buFont typeface="Arial"/>
              <a:buChar char="•"/>
            </a:pPr>
            <a:r>
              <a:rPr lang="en-US" sz="1699" dirty="0">
                <a:solidFill>
                  <a:srgbClr val="000000"/>
                </a:solidFill>
                <a:latin typeface="Montserrat"/>
                <a:ea typeface="Montserrat"/>
                <a:cs typeface="Montserrat"/>
                <a:sym typeface="Montserrat"/>
              </a:rPr>
              <a:t>BANK / PT. </a:t>
            </a:r>
            <a:r>
              <a:rPr lang="en-US" sz="1699" dirty="0" err="1">
                <a:solidFill>
                  <a:srgbClr val="000000"/>
                </a:solidFill>
                <a:latin typeface="Montserrat"/>
                <a:ea typeface="Montserrat"/>
                <a:cs typeface="Montserrat"/>
                <a:sym typeface="Montserrat"/>
              </a:rPr>
              <a:t>Pos</a:t>
            </a:r>
            <a:r>
              <a:rPr lang="en-US" sz="1699" dirty="0">
                <a:solidFill>
                  <a:srgbClr val="000000"/>
                </a:solidFill>
                <a:latin typeface="Montserrat"/>
                <a:ea typeface="Montserrat"/>
                <a:cs typeface="Montserrat"/>
                <a:sym typeface="Montserrat"/>
              </a:rPr>
              <a:t> Indonesia </a:t>
            </a:r>
            <a:r>
              <a:rPr lang="en-US" sz="1699" dirty="0" err="1">
                <a:solidFill>
                  <a:srgbClr val="000000"/>
                </a:solidFill>
                <a:latin typeface="Montserrat"/>
                <a:ea typeface="Montserrat"/>
                <a:cs typeface="Montserrat"/>
                <a:sym typeface="Montserrat"/>
              </a:rPr>
              <a:t>mendebet</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debitur</a:t>
            </a:r>
            <a:r>
              <a:rPr lang="en-US" sz="1699" dirty="0">
                <a:solidFill>
                  <a:srgbClr val="000000"/>
                </a:solidFill>
                <a:latin typeface="Montserrat"/>
                <a:ea typeface="Montserrat"/>
                <a:cs typeface="Montserrat"/>
                <a:sym typeface="Montserrat"/>
              </a:rPr>
              <a:t> KOPERASI JASA INSAN JAYA SEJAHTERA </a:t>
            </a:r>
            <a:r>
              <a:rPr lang="en-US" sz="1699" dirty="0" err="1">
                <a:solidFill>
                  <a:srgbClr val="000000"/>
                </a:solidFill>
                <a:latin typeface="Montserrat"/>
                <a:ea typeface="Montserrat"/>
                <a:cs typeface="Montserrat"/>
                <a:sym typeface="Montserrat"/>
              </a:rPr>
              <a:t>sesuai</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dengan</a:t>
            </a:r>
            <a:r>
              <a:rPr lang="en-US" sz="1699" dirty="0">
                <a:solidFill>
                  <a:srgbClr val="000000"/>
                </a:solidFill>
                <a:latin typeface="Montserrat"/>
                <a:ea typeface="Montserrat"/>
                <a:cs typeface="Montserrat"/>
                <a:sym typeface="Montserrat"/>
              </a:rPr>
              <a:t> data </a:t>
            </a:r>
            <a:r>
              <a:rPr lang="en-US" sz="1699" dirty="0" err="1">
                <a:solidFill>
                  <a:srgbClr val="000000"/>
                </a:solidFill>
                <a:latin typeface="Montserrat"/>
                <a:ea typeface="Montserrat"/>
                <a:cs typeface="Montserrat"/>
                <a:sym typeface="Montserrat"/>
              </a:rPr>
              <a:t>tagihan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kemudian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membayarkan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sisa</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gaji</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kepada</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debitur</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setelah</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dipotong</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a:t>
            </a:r>
            <a:r>
              <a:rPr lang="en-US" sz="1699" dirty="0">
                <a:solidFill>
                  <a:srgbClr val="000000"/>
                </a:solidFill>
                <a:latin typeface="Montserrat"/>
                <a:ea typeface="Montserrat"/>
                <a:cs typeface="Montserrat"/>
                <a:sym typeface="Montserrat"/>
              </a:rPr>
              <a:t> KOPERASI JASA INSAN JAYA SEJAHTERA,</a:t>
            </a:r>
          </a:p>
          <a:p>
            <a:pPr algn="l">
              <a:lnSpc>
                <a:spcPts val="2379"/>
              </a:lnSpc>
              <a:spcBef>
                <a:spcPct val="0"/>
              </a:spcBef>
            </a:pPr>
            <a:endParaRPr lang="en-US" sz="1699" dirty="0">
              <a:solidFill>
                <a:srgbClr val="000000"/>
              </a:solidFill>
              <a:latin typeface="Montserrat"/>
              <a:ea typeface="Montserrat"/>
              <a:cs typeface="Montserrat"/>
              <a:sym typeface="Montserrat"/>
            </a:endParaRPr>
          </a:p>
          <a:p>
            <a:pPr marL="367026" lvl="1" indent="-183513" algn="l">
              <a:lnSpc>
                <a:spcPts val="2379"/>
              </a:lnSpc>
              <a:spcBef>
                <a:spcPct val="0"/>
              </a:spcBef>
              <a:buFont typeface="Arial"/>
              <a:buChar char="•"/>
            </a:pPr>
            <a:r>
              <a:rPr lang="en-US" sz="1699" dirty="0" err="1">
                <a:solidFill>
                  <a:srgbClr val="000000"/>
                </a:solidFill>
                <a:latin typeface="Montserrat"/>
                <a:ea typeface="Montserrat"/>
                <a:cs typeface="Montserrat"/>
                <a:sym typeface="Montserrat"/>
              </a:rPr>
              <a:t>Uang</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hasil</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pendebetan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ditransferkan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ke</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Mitra</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Pemotong</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pada</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tanggal</a:t>
            </a:r>
            <a:r>
              <a:rPr lang="en-US" sz="1699" dirty="0">
                <a:solidFill>
                  <a:srgbClr val="000000"/>
                </a:solidFill>
                <a:latin typeface="Montserrat"/>
                <a:ea typeface="Montserrat"/>
                <a:cs typeface="Montserrat"/>
                <a:sym typeface="Montserrat"/>
              </a:rPr>
              <a:t> 25 </a:t>
            </a:r>
            <a:r>
              <a:rPr lang="en-US" sz="1699" dirty="0" err="1">
                <a:solidFill>
                  <a:srgbClr val="000000"/>
                </a:solidFill>
                <a:latin typeface="Montserrat"/>
                <a:ea typeface="Montserrat"/>
                <a:cs typeface="Montserrat"/>
                <a:sym typeface="Montserrat"/>
              </a:rPr>
              <a:t>setiap</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bulannya</a:t>
            </a:r>
            <a:r>
              <a:rPr lang="en-US" sz="1699" dirty="0">
                <a:solidFill>
                  <a:srgbClr val="000000"/>
                </a:solidFill>
                <a:latin typeface="Montserrat"/>
                <a:ea typeface="Montserrat"/>
                <a:cs typeface="Montserrat"/>
                <a:sym typeface="Montserrat"/>
              </a:rPr>
              <a:t>,</a:t>
            </a:r>
          </a:p>
          <a:p>
            <a:pPr algn="l">
              <a:lnSpc>
                <a:spcPts val="2379"/>
              </a:lnSpc>
              <a:spcBef>
                <a:spcPct val="0"/>
              </a:spcBef>
            </a:pPr>
            <a:endParaRPr lang="en-US" sz="1699" dirty="0">
              <a:solidFill>
                <a:srgbClr val="000000"/>
              </a:solidFill>
              <a:latin typeface="Montserrat"/>
              <a:ea typeface="Montserrat"/>
              <a:cs typeface="Montserrat"/>
              <a:sym typeface="Montserrat"/>
            </a:endParaRPr>
          </a:p>
          <a:p>
            <a:pPr marL="367026" lvl="1" indent="-183513" algn="l">
              <a:lnSpc>
                <a:spcPts val="2379"/>
              </a:lnSpc>
              <a:spcBef>
                <a:spcPct val="0"/>
              </a:spcBef>
              <a:buFont typeface="Arial"/>
              <a:buChar char="•"/>
            </a:pPr>
            <a:r>
              <a:rPr lang="en-US" sz="1699" dirty="0">
                <a:solidFill>
                  <a:srgbClr val="000000"/>
                </a:solidFill>
                <a:latin typeface="Montserrat"/>
                <a:ea typeface="Montserrat"/>
                <a:cs typeface="Montserrat"/>
                <a:sym typeface="Montserrat"/>
              </a:rPr>
              <a:t>Mitra </a:t>
            </a:r>
            <a:r>
              <a:rPr lang="en-US" sz="1699" dirty="0" err="1">
                <a:solidFill>
                  <a:srgbClr val="000000"/>
                </a:solidFill>
                <a:latin typeface="Montserrat"/>
                <a:ea typeface="Montserrat"/>
                <a:cs typeface="Montserrat"/>
                <a:sym typeface="Montserrat"/>
              </a:rPr>
              <a:t>Pemotong</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Angsuran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menerima</a:t>
            </a:r>
            <a:r>
              <a:rPr lang="en-US" sz="1699" dirty="0">
                <a:solidFill>
                  <a:srgbClr val="000000"/>
                </a:solidFill>
                <a:latin typeface="Montserrat"/>
                <a:ea typeface="Montserrat"/>
                <a:cs typeface="Montserrat"/>
                <a:sym typeface="Montserrat"/>
              </a:rPr>
              <a:t> uang </a:t>
            </a:r>
            <a:r>
              <a:rPr lang="en-US" sz="1699" dirty="0" err="1">
                <a:solidFill>
                  <a:srgbClr val="000000"/>
                </a:solidFill>
                <a:latin typeface="Montserrat"/>
                <a:ea typeface="Montserrat"/>
                <a:cs typeface="Montserrat"/>
                <a:sym typeface="Montserrat"/>
              </a:rPr>
              <a:t>angsuran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dari</a:t>
            </a:r>
            <a:r>
              <a:rPr lang="en-US" sz="1699" dirty="0">
                <a:solidFill>
                  <a:srgbClr val="000000"/>
                </a:solidFill>
                <a:latin typeface="Montserrat"/>
                <a:ea typeface="Montserrat"/>
                <a:cs typeface="Montserrat"/>
                <a:sym typeface="Montserrat"/>
              </a:rPr>
              <a:t> BANK / PT. </a:t>
            </a:r>
            <a:r>
              <a:rPr lang="en-US" sz="1699" dirty="0" err="1">
                <a:solidFill>
                  <a:srgbClr val="000000"/>
                </a:solidFill>
                <a:latin typeface="Montserrat"/>
                <a:ea typeface="Montserrat"/>
                <a:cs typeface="Montserrat"/>
                <a:sym typeface="Montserrat"/>
              </a:rPr>
              <a:t>Pos</a:t>
            </a:r>
            <a:r>
              <a:rPr lang="en-US" sz="1699" dirty="0">
                <a:solidFill>
                  <a:srgbClr val="000000"/>
                </a:solidFill>
                <a:latin typeface="Montserrat"/>
                <a:ea typeface="Montserrat"/>
                <a:cs typeface="Montserrat"/>
                <a:sym typeface="Montserrat"/>
              </a:rPr>
              <a:t> Indonesia </a:t>
            </a:r>
            <a:r>
              <a:rPr lang="en-US" sz="1699" dirty="0" err="1">
                <a:solidFill>
                  <a:srgbClr val="000000"/>
                </a:solidFill>
                <a:latin typeface="Montserrat"/>
                <a:ea typeface="Montserrat"/>
                <a:cs typeface="Montserrat"/>
                <a:sym typeface="Montserrat"/>
              </a:rPr>
              <a:t>kemudian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pada</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tanggal</a:t>
            </a:r>
            <a:r>
              <a:rPr lang="en-US" sz="1699" dirty="0">
                <a:solidFill>
                  <a:srgbClr val="000000"/>
                </a:solidFill>
                <a:latin typeface="Montserrat"/>
                <a:ea typeface="Montserrat"/>
                <a:cs typeface="Montserrat"/>
                <a:sym typeface="Montserrat"/>
              </a:rPr>
              <a:t> 27 </a:t>
            </a:r>
            <a:r>
              <a:rPr lang="en-US" sz="1699" dirty="0" err="1">
                <a:solidFill>
                  <a:srgbClr val="000000"/>
                </a:solidFill>
                <a:latin typeface="Montserrat"/>
                <a:ea typeface="Montserrat"/>
                <a:cs typeface="Montserrat"/>
                <a:sym typeface="Montserrat"/>
              </a:rPr>
              <a:t>disetorkan</a:t>
            </a:r>
            <a:r>
              <a:rPr lang="en-US" sz="1699" dirty="0">
                <a:solidFill>
                  <a:srgbClr val="000000"/>
                </a:solidFill>
                <a:latin typeface="Montserrat"/>
                <a:ea typeface="Montserrat"/>
                <a:cs typeface="Montserrat"/>
                <a:sym typeface="Montserrat"/>
              </a:rPr>
              <a:t> </a:t>
            </a:r>
            <a:r>
              <a:rPr lang="en-US" sz="1699" dirty="0" err="1">
                <a:solidFill>
                  <a:srgbClr val="000000"/>
                </a:solidFill>
                <a:latin typeface="Montserrat"/>
                <a:ea typeface="Montserrat"/>
                <a:cs typeface="Montserrat"/>
                <a:sym typeface="Montserrat"/>
              </a:rPr>
              <a:t>ke</a:t>
            </a:r>
            <a:r>
              <a:rPr lang="en-US" sz="1699" dirty="0">
                <a:solidFill>
                  <a:srgbClr val="000000"/>
                </a:solidFill>
                <a:latin typeface="Montserrat"/>
                <a:ea typeface="Montserrat"/>
                <a:cs typeface="Montserrat"/>
                <a:sym typeface="Montserrat"/>
              </a:rPr>
              <a:t> BANK PENDANA.</a:t>
            </a:r>
          </a:p>
          <a:p>
            <a:pPr algn="l">
              <a:lnSpc>
                <a:spcPts val="2379"/>
              </a:lnSpc>
              <a:spcBef>
                <a:spcPct val="0"/>
              </a:spcBef>
            </a:pPr>
            <a:r>
              <a:rPr lang="en-US" sz="1699" dirty="0">
                <a:solidFill>
                  <a:srgbClr val="000000"/>
                </a:solidFill>
                <a:latin typeface="Montserrat"/>
                <a:ea typeface="Montserrat"/>
                <a:cs typeface="Montserrat"/>
                <a:sym typeface="Montserrat"/>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5650202" y="214183"/>
            <a:ext cx="2198692" cy="2195944"/>
          </a:xfrm>
          <a:custGeom>
            <a:avLst/>
            <a:gdLst/>
            <a:ahLst/>
            <a:cxnLst/>
            <a:rect l="l" t="t" r="r" b="b"/>
            <a:pathLst>
              <a:path w="2198692" h="2195944">
                <a:moveTo>
                  <a:pt x="0" y="0"/>
                </a:moveTo>
                <a:lnTo>
                  <a:pt x="2198692" y="0"/>
                </a:lnTo>
                <a:lnTo>
                  <a:pt x="2198692" y="2195944"/>
                </a:lnTo>
                <a:lnTo>
                  <a:pt x="0" y="2195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289349" y="650452"/>
            <a:ext cx="1094910" cy="1078507"/>
          </a:xfrm>
          <a:custGeom>
            <a:avLst/>
            <a:gdLst/>
            <a:ahLst/>
            <a:cxnLst/>
            <a:rect l="l" t="t" r="r" b="b"/>
            <a:pathLst>
              <a:path w="1094910" h="1078507">
                <a:moveTo>
                  <a:pt x="0" y="0"/>
                </a:moveTo>
                <a:lnTo>
                  <a:pt x="1094911" y="0"/>
                </a:lnTo>
                <a:lnTo>
                  <a:pt x="1094911" y="1078507"/>
                </a:lnTo>
                <a:lnTo>
                  <a:pt x="0" y="1078507"/>
                </a:lnTo>
                <a:lnTo>
                  <a:pt x="0" y="0"/>
                </a:lnTo>
                <a:close/>
              </a:path>
            </a:pathLst>
          </a:custGeom>
          <a:blipFill>
            <a:blip r:embed="rId5"/>
            <a:stretch>
              <a:fillRect/>
            </a:stretch>
          </a:blipFill>
        </p:spPr>
      </p:sp>
      <p:grpSp>
        <p:nvGrpSpPr>
          <p:cNvPr id="5" name="Group 5"/>
          <p:cNvGrpSpPr/>
          <p:nvPr/>
        </p:nvGrpSpPr>
        <p:grpSpPr>
          <a:xfrm>
            <a:off x="-696955" y="214183"/>
            <a:ext cx="12862010" cy="1456507"/>
            <a:chOff x="0" y="0"/>
            <a:chExt cx="3387525" cy="383607"/>
          </a:xfrm>
        </p:grpSpPr>
        <p:sp>
          <p:nvSpPr>
            <p:cNvPr id="6" name="Freeform 6"/>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gradFill rotWithShape="1">
              <a:gsLst>
                <a:gs pos="0">
                  <a:srgbClr val="003780">
                    <a:alpha val="100000"/>
                  </a:srgbClr>
                </a:gs>
                <a:gs pos="100000">
                  <a:srgbClr val="011F47">
                    <a:alpha val="100000"/>
                  </a:srgbClr>
                </a:gs>
              </a:gsLst>
              <a:lin ang="5400000"/>
            </a:gradFill>
          </p:spPr>
        </p:sp>
        <p:sp>
          <p:nvSpPr>
            <p:cNvPr id="7" name="TextBox 7"/>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57325" y="2410127"/>
            <a:ext cx="5499185" cy="1279725"/>
            <a:chOff x="0" y="0"/>
            <a:chExt cx="1448345" cy="337047"/>
          </a:xfrm>
        </p:grpSpPr>
        <p:sp>
          <p:nvSpPr>
            <p:cNvPr id="9" name="Freeform 9"/>
            <p:cNvSpPr/>
            <p:nvPr/>
          </p:nvSpPr>
          <p:spPr>
            <a:xfrm>
              <a:off x="0" y="0"/>
              <a:ext cx="1448345" cy="337047"/>
            </a:xfrm>
            <a:custGeom>
              <a:avLst/>
              <a:gdLst/>
              <a:ahLst/>
              <a:cxnLst/>
              <a:rect l="l" t="t" r="r" b="b"/>
              <a:pathLst>
                <a:path w="1448345" h="337047">
                  <a:moveTo>
                    <a:pt x="140783" y="0"/>
                  </a:moveTo>
                  <a:lnTo>
                    <a:pt x="1307562" y="0"/>
                  </a:lnTo>
                  <a:cubicBezTo>
                    <a:pt x="1385314" y="0"/>
                    <a:pt x="1448345" y="63031"/>
                    <a:pt x="1448345" y="140783"/>
                  </a:cubicBezTo>
                  <a:lnTo>
                    <a:pt x="1448345" y="196264"/>
                  </a:lnTo>
                  <a:cubicBezTo>
                    <a:pt x="1448345" y="233602"/>
                    <a:pt x="1433513" y="269410"/>
                    <a:pt x="1407111" y="295812"/>
                  </a:cubicBezTo>
                  <a:cubicBezTo>
                    <a:pt x="1380709" y="322214"/>
                    <a:pt x="1344900" y="337047"/>
                    <a:pt x="1307562" y="337047"/>
                  </a:cubicBezTo>
                  <a:lnTo>
                    <a:pt x="140783" y="337047"/>
                  </a:lnTo>
                  <a:cubicBezTo>
                    <a:pt x="103445" y="337047"/>
                    <a:pt x="67636" y="322214"/>
                    <a:pt x="41234" y="295812"/>
                  </a:cubicBezTo>
                  <a:cubicBezTo>
                    <a:pt x="14832" y="269410"/>
                    <a:pt x="0" y="233602"/>
                    <a:pt x="0" y="196264"/>
                  </a:cubicBezTo>
                  <a:lnTo>
                    <a:pt x="0" y="140783"/>
                  </a:lnTo>
                  <a:cubicBezTo>
                    <a:pt x="0" y="63031"/>
                    <a:pt x="63031" y="0"/>
                    <a:pt x="140783" y="0"/>
                  </a:cubicBezTo>
                  <a:close/>
                </a:path>
              </a:pathLst>
            </a:custGeom>
            <a:gradFill rotWithShape="1">
              <a:gsLst>
                <a:gs pos="0">
                  <a:srgbClr val="003780">
                    <a:alpha val="100000"/>
                  </a:srgbClr>
                </a:gs>
                <a:gs pos="100000">
                  <a:srgbClr val="011F47">
                    <a:alpha val="100000"/>
                  </a:srgbClr>
                </a:gs>
              </a:gsLst>
              <a:lin ang="5400000"/>
            </a:gradFill>
          </p:spPr>
        </p:sp>
        <p:sp>
          <p:nvSpPr>
            <p:cNvPr id="10" name="TextBox 10"/>
            <p:cNvSpPr txBox="1"/>
            <p:nvPr/>
          </p:nvSpPr>
          <p:spPr>
            <a:xfrm>
              <a:off x="0" y="-38100"/>
              <a:ext cx="1448345" cy="37514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86391" y="2410127"/>
            <a:ext cx="1333046" cy="1279725"/>
          </a:xfrm>
          <a:custGeom>
            <a:avLst/>
            <a:gdLst/>
            <a:ahLst/>
            <a:cxnLst/>
            <a:rect l="l" t="t" r="r" b="b"/>
            <a:pathLst>
              <a:path w="1333046" h="1279725">
                <a:moveTo>
                  <a:pt x="0" y="0"/>
                </a:moveTo>
                <a:lnTo>
                  <a:pt x="1333046" y="0"/>
                </a:lnTo>
                <a:lnTo>
                  <a:pt x="1333046" y="1279724"/>
                </a:lnTo>
                <a:lnTo>
                  <a:pt x="0" y="12797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95250" y="278861"/>
            <a:ext cx="11490410" cy="1193800"/>
          </a:xfrm>
          <a:prstGeom prst="rect">
            <a:avLst/>
          </a:prstGeom>
        </p:spPr>
        <p:txBody>
          <a:bodyPr lIns="0" tIns="0" rIns="0" bIns="0" rtlCol="0" anchor="t">
            <a:spAutoFit/>
          </a:bodyPr>
          <a:lstStyle/>
          <a:p>
            <a:pPr algn="ctr">
              <a:lnSpc>
                <a:spcPts val="9799"/>
              </a:lnSpc>
            </a:pPr>
            <a:r>
              <a:rPr lang="en-US" sz="6999" b="1">
                <a:solidFill>
                  <a:srgbClr val="FFCF01"/>
                </a:solidFill>
                <a:latin typeface="Montserrat Bold"/>
                <a:ea typeface="Montserrat Bold"/>
                <a:cs typeface="Montserrat Bold"/>
                <a:sym typeface="Montserrat Bold"/>
              </a:rPr>
              <a:t>BERKAS PENGAJUAN</a:t>
            </a:r>
          </a:p>
        </p:txBody>
      </p:sp>
      <p:sp>
        <p:nvSpPr>
          <p:cNvPr id="13" name="TextBox 13"/>
          <p:cNvSpPr txBox="1"/>
          <p:nvPr/>
        </p:nvSpPr>
        <p:spPr>
          <a:xfrm>
            <a:off x="1850295" y="2611442"/>
            <a:ext cx="4713245" cy="695961"/>
          </a:xfrm>
          <a:prstGeom prst="rect">
            <a:avLst/>
          </a:prstGeom>
        </p:spPr>
        <p:txBody>
          <a:bodyPr lIns="0" tIns="0" rIns="0" bIns="0" rtlCol="0" anchor="t">
            <a:spAutoFit/>
          </a:bodyPr>
          <a:lstStyle/>
          <a:p>
            <a:pPr algn="ctr">
              <a:lnSpc>
                <a:spcPts val="5739"/>
              </a:lnSpc>
            </a:pPr>
            <a:r>
              <a:rPr lang="en-US" sz="4099" b="1">
                <a:solidFill>
                  <a:srgbClr val="FFCF01"/>
                </a:solidFill>
                <a:latin typeface="Montserrat Bold"/>
                <a:ea typeface="Montserrat Bold"/>
                <a:cs typeface="Montserrat Bold"/>
                <a:sym typeface="Montserrat Bold"/>
              </a:rPr>
              <a:t>KTP Suami Istri</a:t>
            </a:r>
          </a:p>
        </p:txBody>
      </p:sp>
      <p:grpSp>
        <p:nvGrpSpPr>
          <p:cNvPr id="14" name="Group 14"/>
          <p:cNvGrpSpPr/>
          <p:nvPr/>
        </p:nvGrpSpPr>
        <p:grpSpPr>
          <a:xfrm>
            <a:off x="1457325" y="4314226"/>
            <a:ext cx="5499185" cy="1279725"/>
            <a:chOff x="0" y="0"/>
            <a:chExt cx="1448345" cy="337047"/>
          </a:xfrm>
        </p:grpSpPr>
        <p:sp>
          <p:nvSpPr>
            <p:cNvPr id="15" name="Freeform 15"/>
            <p:cNvSpPr/>
            <p:nvPr/>
          </p:nvSpPr>
          <p:spPr>
            <a:xfrm>
              <a:off x="0" y="0"/>
              <a:ext cx="1448345" cy="337047"/>
            </a:xfrm>
            <a:custGeom>
              <a:avLst/>
              <a:gdLst/>
              <a:ahLst/>
              <a:cxnLst/>
              <a:rect l="l" t="t" r="r" b="b"/>
              <a:pathLst>
                <a:path w="1448345" h="337047">
                  <a:moveTo>
                    <a:pt x="140783" y="0"/>
                  </a:moveTo>
                  <a:lnTo>
                    <a:pt x="1307562" y="0"/>
                  </a:lnTo>
                  <a:cubicBezTo>
                    <a:pt x="1385314" y="0"/>
                    <a:pt x="1448345" y="63031"/>
                    <a:pt x="1448345" y="140783"/>
                  </a:cubicBezTo>
                  <a:lnTo>
                    <a:pt x="1448345" y="196264"/>
                  </a:lnTo>
                  <a:cubicBezTo>
                    <a:pt x="1448345" y="233602"/>
                    <a:pt x="1433513" y="269410"/>
                    <a:pt x="1407111" y="295812"/>
                  </a:cubicBezTo>
                  <a:cubicBezTo>
                    <a:pt x="1380709" y="322214"/>
                    <a:pt x="1344900" y="337047"/>
                    <a:pt x="1307562" y="337047"/>
                  </a:cubicBezTo>
                  <a:lnTo>
                    <a:pt x="140783" y="337047"/>
                  </a:lnTo>
                  <a:cubicBezTo>
                    <a:pt x="103445" y="337047"/>
                    <a:pt x="67636" y="322214"/>
                    <a:pt x="41234" y="295812"/>
                  </a:cubicBezTo>
                  <a:cubicBezTo>
                    <a:pt x="14832" y="269410"/>
                    <a:pt x="0" y="233602"/>
                    <a:pt x="0" y="196264"/>
                  </a:cubicBezTo>
                  <a:lnTo>
                    <a:pt x="0" y="140783"/>
                  </a:lnTo>
                  <a:cubicBezTo>
                    <a:pt x="0" y="63031"/>
                    <a:pt x="63031" y="0"/>
                    <a:pt x="140783" y="0"/>
                  </a:cubicBezTo>
                  <a:close/>
                </a:path>
              </a:pathLst>
            </a:custGeom>
            <a:gradFill rotWithShape="1">
              <a:gsLst>
                <a:gs pos="0">
                  <a:srgbClr val="003780">
                    <a:alpha val="100000"/>
                  </a:srgbClr>
                </a:gs>
                <a:gs pos="100000">
                  <a:srgbClr val="011F47">
                    <a:alpha val="100000"/>
                  </a:srgbClr>
                </a:gs>
              </a:gsLst>
              <a:lin ang="5400000"/>
            </a:gradFill>
          </p:spPr>
        </p:sp>
        <p:sp>
          <p:nvSpPr>
            <p:cNvPr id="16" name="TextBox 16"/>
            <p:cNvSpPr txBox="1"/>
            <p:nvPr/>
          </p:nvSpPr>
          <p:spPr>
            <a:xfrm>
              <a:off x="0" y="-38100"/>
              <a:ext cx="1448345" cy="375147"/>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86391" y="4314226"/>
            <a:ext cx="1333046" cy="1279725"/>
          </a:xfrm>
          <a:custGeom>
            <a:avLst/>
            <a:gdLst/>
            <a:ahLst/>
            <a:cxnLst/>
            <a:rect l="l" t="t" r="r" b="b"/>
            <a:pathLst>
              <a:path w="1333046" h="1279725">
                <a:moveTo>
                  <a:pt x="0" y="0"/>
                </a:moveTo>
                <a:lnTo>
                  <a:pt x="1333046" y="0"/>
                </a:lnTo>
                <a:lnTo>
                  <a:pt x="1333046" y="1279725"/>
                </a:lnTo>
                <a:lnTo>
                  <a:pt x="0" y="12797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1850295" y="4515541"/>
            <a:ext cx="4713245" cy="695961"/>
          </a:xfrm>
          <a:prstGeom prst="rect">
            <a:avLst/>
          </a:prstGeom>
        </p:spPr>
        <p:txBody>
          <a:bodyPr lIns="0" tIns="0" rIns="0" bIns="0" rtlCol="0" anchor="t">
            <a:spAutoFit/>
          </a:bodyPr>
          <a:lstStyle/>
          <a:p>
            <a:pPr algn="ctr">
              <a:lnSpc>
                <a:spcPts val="5739"/>
              </a:lnSpc>
            </a:pPr>
            <a:r>
              <a:rPr lang="en-US" sz="4099" b="1">
                <a:solidFill>
                  <a:srgbClr val="FFCF01"/>
                </a:solidFill>
                <a:latin typeface="Montserrat Bold"/>
                <a:ea typeface="Montserrat Bold"/>
                <a:cs typeface="Montserrat Bold"/>
                <a:sym typeface="Montserrat Bold"/>
              </a:rPr>
              <a:t>Kartu Keluarga</a:t>
            </a:r>
          </a:p>
        </p:txBody>
      </p:sp>
      <p:grpSp>
        <p:nvGrpSpPr>
          <p:cNvPr id="19" name="Group 19"/>
          <p:cNvGrpSpPr/>
          <p:nvPr/>
        </p:nvGrpSpPr>
        <p:grpSpPr>
          <a:xfrm>
            <a:off x="1457325" y="5860651"/>
            <a:ext cx="5499185" cy="1908375"/>
            <a:chOff x="0" y="0"/>
            <a:chExt cx="1448345" cy="502617"/>
          </a:xfrm>
        </p:grpSpPr>
        <p:sp>
          <p:nvSpPr>
            <p:cNvPr id="20" name="Freeform 20"/>
            <p:cNvSpPr/>
            <p:nvPr/>
          </p:nvSpPr>
          <p:spPr>
            <a:xfrm>
              <a:off x="0" y="0"/>
              <a:ext cx="1448345" cy="502617"/>
            </a:xfrm>
            <a:custGeom>
              <a:avLst/>
              <a:gdLst/>
              <a:ahLst/>
              <a:cxnLst/>
              <a:rect l="l" t="t" r="r" b="b"/>
              <a:pathLst>
                <a:path w="1448345" h="502617">
                  <a:moveTo>
                    <a:pt x="140783" y="0"/>
                  </a:moveTo>
                  <a:lnTo>
                    <a:pt x="1307562" y="0"/>
                  </a:lnTo>
                  <a:cubicBezTo>
                    <a:pt x="1385314" y="0"/>
                    <a:pt x="1448345" y="63031"/>
                    <a:pt x="1448345" y="140783"/>
                  </a:cubicBezTo>
                  <a:lnTo>
                    <a:pt x="1448345" y="361834"/>
                  </a:lnTo>
                  <a:cubicBezTo>
                    <a:pt x="1448345" y="399172"/>
                    <a:pt x="1433513" y="434981"/>
                    <a:pt x="1407111" y="461383"/>
                  </a:cubicBezTo>
                  <a:cubicBezTo>
                    <a:pt x="1380709" y="487785"/>
                    <a:pt x="1344900" y="502617"/>
                    <a:pt x="1307562" y="502617"/>
                  </a:cubicBezTo>
                  <a:lnTo>
                    <a:pt x="140783" y="502617"/>
                  </a:lnTo>
                  <a:cubicBezTo>
                    <a:pt x="63031" y="502617"/>
                    <a:pt x="0" y="439586"/>
                    <a:pt x="0" y="361834"/>
                  </a:cubicBezTo>
                  <a:lnTo>
                    <a:pt x="0" y="140783"/>
                  </a:lnTo>
                  <a:cubicBezTo>
                    <a:pt x="0" y="63031"/>
                    <a:pt x="63031" y="0"/>
                    <a:pt x="140783" y="0"/>
                  </a:cubicBezTo>
                  <a:close/>
                </a:path>
              </a:pathLst>
            </a:custGeom>
            <a:gradFill rotWithShape="1">
              <a:gsLst>
                <a:gs pos="0">
                  <a:srgbClr val="003780">
                    <a:alpha val="100000"/>
                  </a:srgbClr>
                </a:gs>
                <a:gs pos="100000">
                  <a:srgbClr val="011F47">
                    <a:alpha val="100000"/>
                  </a:srgbClr>
                </a:gs>
              </a:gsLst>
              <a:lin ang="5400000"/>
            </a:gradFill>
          </p:spPr>
        </p:sp>
        <p:sp>
          <p:nvSpPr>
            <p:cNvPr id="21" name="TextBox 21"/>
            <p:cNvSpPr txBox="1"/>
            <p:nvPr/>
          </p:nvSpPr>
          <p:spPr>
            <a:xfrm>
              <a:off x="0" y="-38100"/>
              <a:ext cx="1448345" cy="540717"/>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86391" y="6127351"/>
            <a:ext cx="1333046" cy="1279725"/>
          </a:xfrm>
          <a:custGeom>
            <a:avLst/>
            <a:gdLst/>
            <a:ahLst/>
            <a:cxnLst/>
            <a:rect l="l" t="t" r="r" b="b"/>
            <a:pathLst>
              <a:path w="1333046" h="1279725">
                <a:moveTo>
                  <a:pt x="0" y="0"/>
                </a:moveTo>
                <a:lnTo>
                  <a:pt x="1333046" y="0"/>
                </a:lnTo>
                <a:lnTo>
                  <a:pt x="1333046" y="1279724"/>
                </a:lnTo>
                <a:lnTo>
                  <a:pt x="0" y="12797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TextBox 23"/>
          <p:cNvSpPr txBox="1"/>
          <p:nvPr/>
        </p:nvSpPr>
        <p:spPr>
          <a:xfrm>
            <a:off x="2121425" y="5987215"/>
            <a:ext cx="4560845" cy="1419861"/>
          </a:xfrm>
          <a:prstGeom prst="rect">
            <a:avLst/>
          </a:prstGeom>
        </p:spPr>
        <p:txBody>
          <a:bodyPr lIns="0" tIns="0" rIns="0" bIns="0" rtlCol="0" anchor="t">
            <a:spAutoFit/>
          </a:bodyPr>
          <a:lstStyle/>
          <a:p>
            <a:pPr algn="l">
              <a:lnSpc>
                <a:spcPts val="5739"/>
              </a:lnSpc>
            </a:pPr>
            <a:r>
              <a:rPr lang="en-US" sz="4099" b="1">
                <a:solidFill>
                  <a:srgbClr val="FFCF01"/>
                </a:solidFill>
                <a:latin typeface="Montserrat Bold"/>
                <a:ea typeface="Montserrat Bold"/>
                <a:cs typeface="Montserrat Bold"/>
                <a:sym typeface="Montserrat Bold"/>
              </a:rPr>
              <a:t>Slip Gaji/Cover Buku Tabungan</a:t>
            </a:r>
          </a:p>
        </p:txBody>
      </p:sp>
      <p:grpSp>
        <p:nvGrpSpPr>
          <p:cNvPr id="24" name="Group 24"/>
          <p:cNvGrpSpPr/>
          <p:nvPr/>
        </p:nvGrpSpPr>
        <p:grpSpPr>
          <a:xfrm>
            <a:off x="1457325" y="7914639"/>
            <a:ext cx="5499185" cy="1508325"/>
            <a:chOff x="0" y="0"/>
            <a:chExt cx="1448345" cy="397254"/>
          </a:xfrm>
        </p:grpSpPr>
        <p:sp>
          <p:nvSpPr>
            <p:cNvPr id="25" name="Freeform 25"/>
            <p:cNvSpPr/>
            <p:nvPr/>
          </p:nvSpPr>
          <p:spPr>
            <a:xfrm>
              <a:off x="0" y="0"/>
              <a:ext cx="1448345" cy="397254"/>
            </a:xfrm>
            <a:custGeom>
              <a:avLst/>
              <a:gdLst/>
              <a:ahLst/>
              <a:cxnLst/>
              <a:rect l="l" t="t" r="r" b="b"/>
              <a:pathLst>
                <a:path w="1448345" h="397254">
                  <a:moveTo>
                    <a:pt x="140783" y="0"/>
                  </a:moveTo>
                  <a:lnTo>
                    <a:pt x="1307562" y="0"/>
                  </a:lnTo>
                  <a:cubicBezTo>
                    <a:pt x="1385314" y="0"/>
                    <a:pt x="1448345" y="63031"/>
                    <a:pt x="1448345" y="140783"/>
                  </a:cubicBezTo>
                  <a:lnTo>
                    <a:pt x="1448345" y="256471"/>
                  </a:lnTo>
                  <a:cubicBezTo>
                    <a:pt x="1448345" y="293809"/>
                    <a:pt x="1433513" y="329618"/>
                    <a:pt x="1407111" y="356020"/>
                  </a:cubicBezTo>
                  <a:cubicBezTo>
                    <a:pt x="1380709" y="382422"/>
                    <a:pt x="1344900" y="397254"/>
                    <a:pt x="1307562" y="397254"/>
                  </a:cubicBezTo>
                  <a:lnTo>
                    <a:pt x="140783" y="397254"/>
                  </a:lnTo>
                  <a:cubicBezTo>
                    <a:pt x="103445" y="397254"/>
                    <a:pt x="67636" y="382422"/>
                    <a:pt x="41234" y="356020"/>
                  </a:cubicBezTo>
                  <a:cubicBezTo>
                    <a:pt x="14832" y="329618"/>
                    <a:pt x="0" y="293809"/>
                    <a:pt x="0" y="256471"/>
                  </a:cubicBezTo>
                  <a:lnTo>
                    <a:pt x="0" y="140783"/>
                  </a:lnTo>
                  <a:cubicBezTo>
                    <a:pt x="0" y="63031"/>
                    <a:pt x="63031" y="0"/>
                    <a:pt x="140783" y="0"/>
                  </a:cubicBezTo>
                  <a:close/>
                </a:path>
              </a:pathLst>
            </a:custGeom>
            <a:gradFill rotWithShape="1">
              <a:gsLst>
                <a:gs pos="0">
                  <a:srgbClr val="003780">
                    <a:alpha val="100000"/>
                  </a:srgbClr>
                </a:gs>
                <a:gs pos="100000">
                  <a:srgbClr val="011F47">
                    <a:alpha val="100000"/>
                  </a:srgbClr>
                </a:gs>
              </a:gsLst>
              <a:lin ang="5400000"/>
            </a:gradFill>
          </p:spPr>
        </p:sp>
        <p:sp>
          <p:nvSpPr>
            <p:cNvPr id="26" name="TextBox 26"/>
            <p:cNvSpPr txBox="1"/>
            <p:nvPr/>
          </p:nvSpPr>
          <p:spPr>
            <a:xfrm>
              <a:off x="0" y="-38100"/>
              <a:ext cx="1448345" cy="435354"/>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86391" y="7940475"/>
            <a:ext cx="1333046" cy="1279725"/>
          </a:xfrm>
          <a:custGeom>
            <a:avLst/>
            <a:gdLst/>
            <a:ahLst/>
            <a:cxnLst/>
            <a:rect l="l" t="t" r="r" b="b"/>
            <a:pathLst>
              <a:path w="1333046" h="1279725">
                <a:moveTo>
                  <a:pt x="0" y="0"/>
                </a:moveTo>
                <a:lnTo>
                  <a:pt x="1333046" y="0"/>
                </a:lnTo>
                <a:lnTo>
                  <a:pt x="1333046" y="1279725"/>
                </a:lnTo>
                <a:lnTo>
                  <a:pt x="0" y="12797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TextBox 28"/>
          <p:cNvSpPr txBox="1"/>
          <p:nvPr/>
        </p:nvSpPr>
        <p:spPr>
          <a:xfrm>
            <a:off x="2190315" y="7959525"/>
            <a:ext cx="4423065" cy="1419861"/>
          </a:xfrm>
          <a:prstGeom prst="rect">
            <a:avLst/>
          </a:prstGeom>
        </p:spPr>
        <p:txBody>
          <a:bodyPr lIns="0" tIns="0" rIns="0" bIns="0" rtlCol="0" anchor="t">
            <a:spAutoFit/>
          </a:bodyPr>
          <a:lstStyle/>
          <a:p>
            <a:pPr algn="l">
              <a:lnSpc>
                <a:spcPts val="5739"/>
              </a:lnSpc>
            </a:pPr>
            <a:r>
              <a:rPr lang="en-US" sz="4099" b="1">
                <a:solidFill>
                  <a:srgbClr val="FFCF01"/>
                </a:solidFill>
                <a:latin typeface="Montserrat Bold"/>
                <a:ea typeface="Montserrat Bold"/>
                <a:cs typeface="Montserrat Bold"/>
                <a:sym typeface="Montserrat Bold"/>
              </a:rPr>
              <a:t>KARIP / Buku Asabri</a:t>
            </a:r>
          </a:p>
        </p:txBody>
      </p:sp>
      <p:grpSp>
        <p:nvGrpSpPr>
          <p:cNvPr id="29" name="Group 29"/>
          <p:cNvGrpSpPr/>
          <p:nvPr/>
        </p:nvGrpSpPr>
        <p:grpSpPr>
          <a:xfrm>
            <a:off x="9829134" y="2410127"/>
            <a:ext cx="5499185" cy="1279725"/>
            <a:chOff x="0" y="0"/>
            <a:chExt cx="1448345" cy="337047"/>
          </a:xfrm>
        </p:grpSpPr>
        <p:sp>
          <p:nvSpPr>
            <p:cNvPr id="30" name="Freeform 30"/>
            <p:cNvSpPr/>
            <p:nvPr/>
          </p:nvSpPr>
          <p:spPr>
            <a:xfrm>
              <a:off x="0" y="0"/>
              <a:ext cx="1448345" cy="337047"/>
            </a:xfrm>
            <a:custGeom>
              <a:avLst/>
              <a:gdLst/>
              <a:ahLst/>
              <a:cxnLst/>
              <a:rect l="l" t="t" r="r" b="b"/>
              <a:pathLst>
                <a:path w="1448345" h="337047">
                  <a:moveTo>
                    <a:pt x="140783" y="0"/>
                  </a:moveTo>
                  <a:lnTo>
                    <a:pt x="1307562" y="0"/>
                  </a:lnTo>
                  <a:cubicBezTo>
                    <a:pt x="1385314" y="0"/>
                    <a:pt x="1448345" y="63031"/>
                    <a:pt x="1448345" y="140783"/>
                  </a:cubicBezTo>
                  <a:lnTo>
                    <a:pt x="1448345" y="196264"/>
                  </a:lnTo>
                  <a:cubicBezTo>
                    <a:pt x="1448345" y="233602"/>
                    <a:pt x="1433513" y="269410"/>
                    <a:pt x="1407111" y="295812"/>
                  </a:cubicBezTo>
                  <a:cubicBezTo>
                    <a:pt x="1380709" y="322214"/>
                    <a:pt x="1344900" y="337047"/>
                    <a:pt x="1307562" y="337047"/>
                  </a:cubicBezTo>
                  <a:lnTo>
                    <a:pt x="140783" y="337047"/>
                  </a:lnTo>
                  <a:cubicBezTo>
                    <a:pt x="103445" y="337047"/>
                    <a:pt x="67636" y="322214"/>
                    <a:pt x="41234" y="295812"/>
                  </a:cubicBezTo>
                  <a:cubicBezTo>
                    <a:pt x="14832" y="269410"/>
                    <a:pt x="0" y="233602"/>
                    <a:pt x="0" y="196264"/>
                  </a:cubicBezTo>
                  <a:lnTo>
                    <a:pt x="0" y="140783"/>
                  </a:lnTo>
                  <a:cubicBezTo>
                    <a:pt x="0" y="63031"/>
                    <a:pt x="63031" y="0"/>
                    <a:pt x="140783" y="0"/>
                  </a:cubicBezTo>
                  <a:close/>
                </a:path>
              </a:pathLst>
            </a:custGeom>
            <a:gradFill rotWithShape="1">
              <a:gsLst>
                <a:gs pos="0">
                  <a:srgbClr val="003780">
                    <a:alpha val="100000"/>
                  </a:srgbClr>
                </a:gs>
                <a:gs pos="100000">
                  <a:srgbClr val="011F47">
                    <a:alpha val="100000"/>
                  </a:srgbClr>
                </a:gs>
              </a:gsLst>
              <a:lin ang="5400000"/>
            </a:gradFill>
          </p:spPr>
        </p:sp>
        <p:sp>
          <p:nvSpPr>
            <p:cNvPr id="31" name="TextBox 31"/>
            <p:cNvSpPr txBox="1"/>
            <p:nvPr/>
          </p:nvSpPr>
          <p:spPr>
            <a:xfrm>
              <a:off x="0" y="-38100"/>
              <a:ext cx="1448345" cy="375147"/>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8458200" y="2410127"/>
            <a:ext cx="1333046" cy="1279725"/>
          </a:xfrm>
          <a:custGeom>
            <a:avLst/>
            <a:gdLst/>
            <a:ahLst/>
            <a:cxnLst/>
            <a:rect l="l" t="t" r="r" b="b"/>
            <a:pathLst>
              <a:path w="1333046" h="1279725">
                <a:moveTo>
                  <a:pt x="0" y="0"/>
                </a:moveTo>
                <a:lnTo>
                  <a:pt x="1333046" y="0"/>
                </a:lnTo>
                <a:lnTo>
                  <a:pt x="1333046" y="1279724"/>
                </a:lnTo>
                <a:lnTo>
                  <a:pt x="0" y="12797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TextBox 33"/>
          <p:cNvSpPr txBox="1"/>
          <p:nvPr/>
        </p:nvSpPr>
        <p:spPr>
          <a:xfrm>
            <a:off x="10222104" y="2611442"/>
            <a:ext cx="4713245" cy="695961"/>
          </a:xfrm>
          <a:prstGeom prst="rect">
            <a:avLst/>
          </a:prstGeom>
        </p:spPr>
        <p:txBody>
          <a:bodyPr lIns="0" tIns="0" rIns="0" bIns="0" rtlCol="0" anchor="t">
            <a:spAutoFit/>
          </a:bodyPr>
          <a:lstStyle/>
          <a:p>
            <a:pPr algn="ctr">
              <a:lnSpc>
                <a:spcPts val="5739"/>
              </a:lnSpc>
            </a:pPr>
            <a:r>
              <a:rPr lang="en-US" sz="4099" b="1">
                <a:solidFill>
                  <a:srgbClr val="FFCF01"/>
                </a:solidFill>
                <a:latin typeface="Montserrat Bold"/>
                <a:ea typeface="Montserrat Bold"/>
                <a:cs typeface="Montserrat Bold"/>
                <a:sym typeface="Montserrat Bold"/>
              </a:rPr>
              <a:t>SK Pensiun</a:t>
            </a:r>
          </a:p>
        </p:txBody>
      </p:sp>
      <p:grpSp>
        <p:nvGrpSpPr>
          <p:cNvPr id="34" name="Group 34"/>
          <p:cNvGrpSpPr/>
          <p:nvPr/>
        </p:nvGrpSpPr>
        <p:grpSpPr>
          <a:xfrm>
            <a:off x="9829134" y="4261759"/>
            <a:ext cx="5499185" cy="1279725"/>
            <a:chOff x="0" y="0"/>
            <a:chExt cx="1448345" cy="337047"/>
          </a:xfrm>
        </p:grpSpPr>
        <p:sp>
          <p:nvSpPr>
            <p:cNvPr id="35" name="Freeform 35"/>
            <p:cNvSpPr/>
            <p:nvPr/>
          </p:nvSpPr>
          <p:spPr>
            <a:xfrm>
              <a:off x="0" y="0"/>
              <a:ext cx="1448345" cy="337047"/>
            </a:xfrm>
            <a:custGeom>
              <a:avLst/>
              <a:gdLst/>
              <a:ahLst/>
              <a:cxnLst/>
              <a:rect l="l" t="t" r="r" b="b"/>
              <a:pathLst>
                <a:path w="1448345" h="337047">
                  <a:moveTo>
                    <a:pt x="140783" y="0"/>
                  </a:moveTo>
                  <a:lnTo>
                    <a:pt x="1307562" y="0"/>
                  </a:lnTo>
                  <a:cubicBezTo>
                    <a:pt x="1385314" y="0"/>
                    <a:pt x="1448345" y="63031"/>
                    <a:pt x="1448345" y="140783"/>
                  </a:cubicBezTo>
                  <a:lnTo>
                    <a:pt x="1448345" y="196264"/>
                  </a:lnTo>
                  <a:cubicBezTo>
                    <a:pt x="1448345" y="233602"/>
                    <a:pt x="1433513" y="269410"/>
                    <a:pt x="1407111" y="295812"/>
                  </a:cubicBezTo>
                  <a:cubicBezTo>
                    <a:pt x="1380709" y="322214"/>
                    <a:pt x="1344900" y="337047"/>
                    <a:pt x="1307562" y="337047"/>
                  </a:cubicBezTo>
                  <a:lnTo>
                    <a:pt x="140783" y="337047"/>
                  </a:lnTo>
                  <a:cubicBezTo>
                    <a:pt x="103445" y="337047"/>
                    <a:pt x="67636" y="322214"/>
                    <a:pt x="41234" y="295812"/>
                  </a:cubicBezTo>
                  <a:cubicBezTo>
                    <a:pt x="14832" y="269410"/>
                    <a:pt x="0" y="233602"/>
                    <a:pt x="0" y="196264"/>
                  </a:cubicBezTo>
                  <a:lnTo>
                    <a:pt x="0" y="140783"/>
                  </a:lnTo>
                  <a:cubicBezTo>
                    <a:pt x="0" y="63031"/>
                    <a:pt x="63031" y="0"/>
                    <a:pt x="140783" y="0"/>
                  </a:cubicBezTo>
                  <a:close/>
                </a:path>
              </a:pathLst>
            </a:custGeom>
            <a:gradFill rotWithShape="1">
              <a:gsLst>
                <a:gs pos="0">
                  <a:srgbClr val="003780">
                    <a:alpha val="100000"/>
                  </a:srgbClr>
                </a:gs>
                <a:gs pos="100000">
                  <a:srgbClr val="011F47">
                    <a:alpha val="100000"/>
                  </a:srgbClr>
                </a:gs>
              </a:gsLst>
              <a:lin ang="5400000"/>
            </a:gradFill>
          </p:spPr>
        </p:sp>
        <p:sp>
          <p:nvSpPr>
            <p:cNvPr id="36" name="TextBox 36"/>
            <p:cNvSpPr txBox="1"/>
            <p:nvPr/>
          </p:nvSpPr>
          <p:spPr>
            <a:xfrm>
              <a:off x="0" y="-38100"/>
              <a:ext cx="1448345" cy="375147"/>
            </a:xfrm>
            <a:prstGeom prst="rect">
              <a:avLst/>
            </a:prstGeom>
          </p:spPr>
          <p:txBody>
            <a:bodyPr lIns="50800" tIns="50800" rIns="50800" bIns="50800" rtlCol="0" anchor="ctr"/>
            <a:lstStyle/>
            <a:p>
              <a:pPr algn="ctr">
                <a:lnSpc>
                  <a:spcPts val="2659"/>
                </a:lnSpc>
              </a:pPr>
              <a:endParaRPr/>
            </a:p>
          </p:txBody>
        </p:sp>
      </p:grpSp>
      <p:sp>
        <p:nvSpPr>
          <p:cNvPr id="37" name="Freeform 37"/>
          <p:cNvSpPr/>
          <p:nvPr/>
        </p:nvSpPr>
        <p:spPr>
          <a:xfrm>
            <a:off x="8458200" y="4261759"/>
            <a:ext cx="1333046" cy="1279725"/>
          </a:xfrm>
          <a:custGeom>
            <a:avLst/>
            <a:gdLst/>
            <a:ahLst/>
            <a:cxnLst/>
            <a:rect l="l" t="t" r="r" b="b"/>
            <a:pathLst>
              <a:path w="1333046" h="1279725">
                <a:moveTo>
                  <a:pt x="0" y="0"/>
                </a:moveTo>
                <a:lnTo>
                  <a:pt x="1333046" y="0"/>
                </a:lnTo>
                <a:lnTo>
                  <a:pt x="1333046" y="1279725"/>
                </a:lnTo>
                <a:lnTo>
                  <a:pt x="0" y="12797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TextBox 38"/>
          <p:cNvSpPr txBox="1"/>
          <p:nvPr/>
        </p:nvSpPr>
        <p:spPr>
          <a:xfrm>
            <a:off x="10219871" y="4466264"/>
            <a:ext cx="4713245" cy="695961"/>
          </a:xfrm>
          <a:prstGeom prst="rect">
            <a:avLst/>
          </a:prstGeom>
        </p:spPr>
        <p:txBody>
          <a:bodyPr lIns="0" tIns="0" rIns="0" bIns="0" rtlCol="0" anchor="t">
            <a:spAutoFit/>
          </a:bodyPr>
          <a:lstStyle/>
          <a:p>
            <a:pPr algn="ctr">
              <a:lnSpc>
                <a:spcPts val="5739"/>
              </a:lnSpc>
            </a:pPr>
            <a:r>
              <a:rPr lang="en-US" sz="4099" b="1">
                <a:solidFill>
                  <a:srgbClr val="FFCF01"/>
                </a:solidFill>
                <a:latin typeface="Montserrat Bold"/>
                <a:ea typeface="Montserrat Bold"/>
                <a:cs typeface="Montserrat Bold"/>
                <a:sym typeface="Montserrat Bold"/>
              </a:rPr>
              <a:t>NPWP</a:t>
            </a:r>
          </a:p>
        </p:txBody>
      </p:sp>
      <p:grpSp>
        <p:nvGrpSpPr>
          <p:cNvPr id="39" name="Group 39"/>
          <p:cNvGrpSpPr/>
          <p:nvPr/>
        </p:nvGrpSpPr>
        <p:grpSpPr>
          <a:xfrm>
            <a:off x="9997558" y="6174976"/>
            <a:ext cx="5499185" cy="1279725"/>
            <a:chOff x="0" y="0"/>
            <a:chExt cx="1448345" cy="337047"/>
          </a:xfrm>
        </p:grpSpPr>
        <p:sp>
          <p:nvSpPr>
            <p:cNvPr id="40" name="Freeform 40"/>
            <p:cNvSpPr/>
            <p:nvPr/>
          </p:nvSpPr>
          <p:spPr>
            <a:xfrm>
              <a:off x="0" y="0"/>
              <a:ext cx="1448345" cy="337047"/>
            </a:xfrm>
            <a:custGeom>
              <a:avLst/>
              <a:gdLst/>
              <a:ahLst/>
              <a:cxnLst/>
              <a:rect l="l" t="t" r="r" b="b"/>
              <a:pathLst>
                <a:path w="1448345" h="337047">
                  <a:moveTo>
                    <a:pt x="140783" y="0"/>
                  </a:moveTo>
                  <a:lnTo>
                    <a:pt x="1307562" y="0"/>
                  </a:lnTo>
                  <a:cubicBezTo>
                    <a:pt x="1385314" y="0"/>
                    <a:pt x="1448345" y="63031"/>
                    <a:pt x="1448345" y="140783"/>
                  </a:cubicBezTo>
                  <a:lnTo>
                    <a:pt x="1448345" y="196264"/>
                  </a:lnTo>
                  <a:cubicBezTo>
                    <a:pt x="1448345" y="233602"/>
                    <a:pt x="1433513" y="269410"/>
                    <a:pt x="1407111" y="295812"/>
                  </a:cubicBezTo>
                  <a:cubicBezTo>
                    <a:pt x="1380709" y="322214"/>
                    <a:pt x="1344900" y="337047"/>
                    <a:pt x="1307562" y="337047"/>
                  </a:cubicBezTo>
                  <a:lnTo>
                    <a:pt x="140783" y="337047"/>
                  </a:lnTo>
                  <a:cubicBezTo>
                    <a:pt x="103445" y="337047"/>
                    <a:pt x="67636" y="322214"/>
                    <a:pt x="41234" y="295812"/>
                  </a:cubicBezTo>
                  <a:cubicBezTo>
                    <a:pt x="14832" y="269410"/>
                    <a:pt x="0" y="233602"/>
                    <a:pt x="0" y="196264"/>
                  </a:cubicBezTo>
                  <a:lnTo>
                    <a:pt x="0" y="140783"/>
                  </a:lnTo>
                  <a:cubicBezTo>
                    <a:pt x="0" y="63031"/>
                    <a:pt x="63031" y="0"/>
                    <a:pt x="140783" y="0"/>
                  </a:cubicBezTo>
                  <a:close/>
                </a:path>
              </a:pathLst>
            </a:custGeom>
            <a:gradFill rotWithShape="1">
              <a:gsLst>
                <a:gs pos="0">
                  <a:srgbClr val="003780">
                    <a:alpha val="100000"/>
                  </a:srgbClr>
                </a:gs>
                <a:gs pos="100000">
                  <a:srgbClr val="011F47">
                    <a:alpha val="100000"/>
                  </a:srgbClr>
                </a:gs>
              </a:gsLst>
              <a:lin ang="5400000"/>
            </a:gradFill>
          </p:spPr>
        </p:sp>
        <p:sp>
          <p:nvSpPr>
            <p:cNvPr id="41" name="TextBox 41"/>
            <p:cNvSpPr txBox="1"/>
            <p:nvPr/>
          </p:nvSpPr>
          <p:spPr>
            <a:xfrm>
              <a:off x="0" y="-38100"/>
              <a:ext cx="1448345" cy="375147"/>
            </a:xfrm>
            <a:prstGeom prst="rect">
              <a:avLst/>
            </a:prstGeom>
          </p:spPr>
          <p:txBody>
            <a:bodyPr lIns="50800" tIns="50800" rIns="50800" bIns="50800" rtlCol="0" anchor="ctr"/>
            <a:lstStyle/>
            <a:p>
              <a:pPr algn="ctr">
                <a:lnSpc>
                  <a:spcPts val="2659"/>
                </a:lnSpc>
              </a:pPr>
              <a:endParaRPr/>
            </a:p>
          </p:txBody>
        </p:sp>
      </p:grpSp>
      <p:sp>
        <p:nvSpPr>
          <p:cNvPr id="42" name="Freeform 42"/>
          <p:cNvSpPr/>
          <p:nvPr/>
        </p:nvSpPr>
        <p:spPr>
          <a:xfrm>
            <a:off x="8626624" y="6174976"/>
            <a:ext cx="1333046" cy="1279725"/>
          </a:xfrm>
          <a:custGeom>
            <a:avLst/>
            <a:gdLst/>
            <a:ahLst/>
            <a:cxnLst/>
            <a:rect l="l" t="t" r="r" b="b"/>
            <a:pathLst>
              <a:path w="1333046" h="1279725">
                <a:moveTo>
                  <a:pt x="0" y="0"/>
                </a:moveTo>
                <a:lnTo>
                  <a:pt x="1333046" y="0"/>
                </a:lnTo>
                <a:lnTo>
                  <a:pt x="1333046" y="1279724"/>
                </a:lnTo>
                <a:lnTo>
                  <a:pt x="0" y="12797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3" name="TextBox 43"/>
          <p:cNvSpPr txBox="1"/>
          <p:nvPr/>
        </p:nvSpPr>
        <p:spPr>
          <a:xfrm>
            <a:off x="10388295" y="6379480"/>
            <a:ext cx="4713245" cy="695961"/>
          </a:xfrm>
          <a:prstGeom prst="rect">
            <a:avLst/>
          </a:prstGeom>
        </p:spPr>
        <p:txBody>
          <a:bodyPr lIns="0" tIns="0" rIns="0" bIns="0" rtlCol="0" anchor="t">
            <a:spAutoFit/>
          </a:bodyPr>
          <a:lstStyle/>
          <a:p>
            <a:pPr algn="ctr">
              <a:lnSpc>
                <a:spcPts val="5739"/>
              </a:lnSpc>
            </a:pPr>
            <a:r>
              <a:rPr lang="en-US" sz="4099" b="1">
                <a:solidFill>
                  <a:srgbClr val="FFCF01"/>
                </a:solidFill>
                <a:latin typeface="Montserrat Bold"/>
                <a:ea typeface="Montserrat Bold"/>
                <a:cs typeface="Montserrat Bold"/>
                <a:sym typeface="Montserrat Bold"/>
              </a:rPr>
              <a:t>Video Verifikasi</a:t>
            </a:r>
          </a:p>
        </p:txBody>
      </p:sp>
      <p:grpSp>
        <p:nvGrpSpPr>
          <p:cNvPr id="44" name="Group 44"/>
          <p:cNvGrpSpPr/>
          <p:nvPr/>
        </p:nvGrpSpPr>
        <p:grpSpPr>
          <a:xfrm>
            <a:off x="9997558" y="8067693"/>
            <a:ext cx="5499185" cy="1279725"/>
            <a:chOff x="0" y="0"/>
            <a:chExt cx="1448345" cy="337047"/>
          </a:xfrm>
        </p:grpSpPr>
        <p:sp>
          <p:nvSpPr>
            <p:cNvPr id="45" name="Freeform 45"/>
            <p:cNvSpPr/>
            <p:nvPr/>
          </p:nvSpPr>
          <p:spPr>
            <a:xfrm>
              <a:off x="0" y="0"/>
              <a:ext cx="1448345" cy="337047"/>
            </a:xfrm>
            <a:custGeom>
              <a:avLst/>
              <a:gdLst/>
              <a:ahLst/>
              <a:cxnLst/>
              <a:rect l="l" t="t" r="r" b="b"/>
              <a:pathLst>
                <a:path w="1448345" h="337047">
                  <a:moveTo>
                    <a:pt x="140783" y="0"/>
                  </a:moveTo>
                  <a:lnTo>
                    <a:pt x="1307562" y="0"/>
                  </a:lnTo>
                  <a:cubicBezTo>
                    <a:pt x="1385314" y="0"/>
                    <a:pt x="1448345" y="63031"/>
                    <a:pt x="1448345" y="140783"/>
                  </a:cubicBezTo>
                  <a:lnTo>
                    <a:pt x="1448345" y="196264"/>
                  </a:lnTo>
                  <a:cubicBezTo>
                    <a:pt x="1448345" y="233602"/>
                    <a:pt x="1433513" y="269410"/>
                    <a:pt x="1407111" y="295812"/>
                  </a:cubicBezTo>
                  <a:cubicBezTo>
                    <a:pt x="1380709" y="322214"/>
                    <a:pt x="1344900" y="337047"/>
                    <a:pt x="1307562" y="337047"/>
                  </a:cubicBezTo>
                  <a:lnTo>
                    <a:pt x="140783" y="337047"/>
                  </a:lnTo>
                  <a:cubicBezTo>
                    <a:pt x="103445" y="337047"/>
                    <a:pt x="67636" y="322214"/>
                    <a:pt x="41234" y="295812"/>
                  </a:cubicBezTo>
                  <a:cubicBezTo>
                    <a:pt x="14832" y="269410"/>
                    <a:pt x="0" y="233602"/>
                    <a:pt x="0" y="196264"/>
                  </a:cubicBezTo>
                  <a:lnTo>
                    <a:pt x="0" y="140783"/>
                  </a:lnTo>
                  <a:cubicBezTo>
                    <a:pt x="0" y="63031"/>
                    <a:pt x="63031" y="0"/>
                    <a:pt x="140783" y="0"/>
                  </a:cubicBezTo>
                  <a:close/>
                </a:path>
              </a:pathLst>
            </a:custGeom>
            <a:gradFill rotWithShape="1">
              <a:gsLst>
                <a:gs pos="0">
                  <a:srgbClr val="003780">
                    <a:alpha val="100000"/>
                  </a:srgbClr>
                </a:gs>
                <a:gs pos="100000">
                  <a:srgbClr val="011F47">
                    <a:alpha val="100000"/>
                  </a:srgbClr>
                </a:gs>
              </a:gsLst>
              <a:lin ang="5400000"/>
            </a:gradFill>
          </p:spPr>
        </p:sp>
        <p:sp>
          <p:nvSpPr>
            <p:cNvPr id="46" name="TextBox 46"/>
            <p:cNvSpPr txBox="1"/>
            <p:nvPr/>
          </p:nvSpPr>
          <p:spPr>
            <a:xfrm>
              <a:off x="0" y="-38100"/>
              <a:ext cx="1448345" cy="375147"/>
            </a:xfrm>
            <a:prstGeom prst="rect">
              <a:avLst/>
            </a:prstGeom>
          </p:spPr>
          <p:txBody>
            <a:bodyPr lIns="50800" tIns="50800" rIns="50800" bIns="50800" rtlCol="0" anchor="ctr"/>
            <a:lstStyle/>
            <a:p>
              <a:pPr algn="ctr">
                <a:lnSpc>
                  <a:spcPts val="2659"/>
                </a:lnSpc>
              </a:pPr>
              <a:endParaRPr/>
            </a:p>
          </p:txBody>
        </p:sp>
      </p:grpSp>
      <p:sp>
        <p:nvSpPr>
          <p:cNvPr id="47" name="Freeform 47"/>
          <p:cNvSpPr/>
          <p:nvPr/>
        </p:nvSpPr>
        <p:spPr>
          <a:xfrm>
            <a:off x="8626624" y="8067693"/>
            <a:ext cx="1333046" cy="1279725"/>
          </a:xfrm>
          <a:custGeom>
            <a:avLst/>
            <a:gdLst/>
            <a:ahLst/>
            <a:cxnLst/>
            <a:rect l="l" t="t" r="r" b="b"/>
            <a:pathLst>
              <a:path w="1333046" h="1279725">
                <a:moveTo>
                  <a:pt x="0" y="0"/>
                </a:moveTo>
                <a:lnTo>
                  <a:pt x="1333046" y="0"/>
                </a:lnTo>
                <a:lnTo>
                  <a:pt x="1333046" y="1279725"/>
                </a:lnTo>
                <a:lnTo>
                  <a:pt x="0" y="12797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8" name="TextBox 48"/>
          <p:cNvSpPr txBox="1"/>
          <p:nvPr/>
        </p:nvSpPr>
        <p:spPr>
          <a:xfrm>
            <a:off x="10443625" y="8321475"/>
            <a:ext cx="4713245" cy="695961"/>
          </a:xfrm>
          <a:prstGeom prst="rect">
            <a:avLst/>
          </a:prstGeom>
        </p:spPr>
        <p:txBody>
          <a:bodyPr lIns="0" tIns="0" rIns="0" bIns="0" rtlCol="0" anchor="t">
            <a:spAutoFit/>
          </a:bodyPr>
          <a:lstStyle/>
          <a:p>
            <a:pPr algn="ctr">
              <a:lnSpc>
                <a:spcPts val="5739"/>
              </a:lnSpc>
            </a:pPr>
            <a:r>
              <a:rPr lang="en-US" sz="4099" b="1">
                <a:solidFill>
                  <a:srgbClr val="FFCF01"/>
                </a:solidFill>
                <a:latin typeface="Montserrat Bold"/>
                <a:ea typeface="Montserrat Bold"/>
                <a:cs typeface="Montserrat Bold"/>
                <a:sym typeface="Montserrat Bold"/>
              </a:rPr>
              <a:t>Foto Akad Kredit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857915" y="4758777"/>
            <a:ext cx="21264150" cy="6371020"/>
          </a:xfrm>
          <a:custGeom>
            <a:avLst/>
            <a:gdLst/>
            <a:ahLst/>
            <a:cxnLst/>
            <a:rect l="l" t="t" r="r" b="b"/>
            <a:pathLst>
              <a:path w="21264150" h="6371020">
                <a:moveTo>
                  <a:pt x="21264150" y="0"/>
                </a:moveTo>
                <a:lnTo>
                  <a:pt x="0" y="0"/>
                </a:lnTo>
                <a:lnTo>
                  <a:pt x="0" y="6371019"/>
                </a:lnTo>
                <a:lnTo>
                  <a:pt x="21264150" y="6371019"/>
                </a:lnTo>
                <a:lnTo>
                  <a:pt x="21264150" y="0"/>
                </a:lnTo>
                <a:close/>
              </a:path>
            </a:pathLst>
          </a:custGeom>
          <a:blipFill>
            <a:blip r:embed="rId2">
              <a:extLst>
                <a:ext uri="{96DAC541-7B7A-43D3-8B79-37D633B846F1}">
                  <asvg:svgBlip xmlns:asvg="http://schemas.microsoft.com/office/drawing/2016/SVG/main" r:embed="rId3"/>
                </a:ext>
              </a:extLst>
            </a:blip>
            <a:stretch>
              <a:fillRect t="-64934"/>
            </a:stretch>
          </a:blipFill>
        </p:spPr>
      </p:sp>
      <p:grpSp>
        <p:nvGrpSpPr>
          <p:cNvPr id="3" name="Group 3"/>
          <p:cNvGrpSpPr>
            <a:grpSpLocks noChangeAspect="1"/>
          </p:cNvGrpSpPr>
          <p:nvPr/>
        </p:nvGrpSpPr>
        <p:grpSpPr>
          <a:xfrm>
            <a:off x="11816715" y="-1563454"/>
            <a:ext cx="8637270" cy="8637270"/>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2700000"/>
            </a:gradFill>
          </p:spPr>
        </p:sp>
        <p:sp>
          <p:nvSpPr>
            <p:cNvPr id="5" name="Freeform 5"/>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4572" r="-24572"/>
              </a:stretch>
            </a:blipFill>
          </p:spPr>
        </p:sp>
      </p:grpSp>
      <p:grpSp>
        <p:nvGrpSpPr>
          <p:cNvPr id="6" name="Group 6"/>
          <p:cNvGrpSpPr>
            <a:grpSpLocks noChangeAspect="1"/>
          </p:cNvGrpSpPr>
          <p:nvPr/>
        </p:nvGrpSpPr>
        <p:grpSpPr>
          <a:xfrm>
            <a:off x="13167397" y="5143500"/>
            <a:ext cx="5120603" cy="5120603"/>
            <a:chOff x="0" y="0"/>
            <a:chExt cx="6350000" cy="6350000"/>
          </a:xfrm>
        </p:grpSpPr>
        <p:sp>
          <p:nvSpPr>
            <p:cNvPr id="7" name="Freeform 7"/>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5400000"/>
            </a:gradFill>
          </p:spPr>
        </p:sp>
        <p:sp>
          <p:nvSpPr>
            <p:cNvPr id="8" name="Freeform 8"/>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28783" r="-28783" b="-55901"/>
              </a:stretch>
            </a:blipFill>
          </p:spPr>
        </p:sp>
      </p:grpSp>
      <p:sp>
        <p:nvSpPr>
          <p:cNvPr id="9" name="AutoShape 9"/>
          <p:cNvSpPr/>
          <p:nvPr/>
        </p:nvSpPr>
        <p:spPr>
          <a:xfrm flipV="1">
            <a:off x="447" y="2350415"/>
            <a:ext cx="7828731" cy="66825"/>
          </a:xfrm>
          <a:prstGeom prst="line">
            <a:avLst/>
          </a:prstGeom>
          <a:ln w="66675" cap="rnd">
            <a:solidFill>
              <a:srgbClr val="FFBF00"/>
            </a:solidFill>
            <a:prstDash val="solid"/>
            <a:headEnd type="none" w="sm" len="sm"/>
            <a:tailEnd type="none" w="sm" len="sm"/>
          </a:ln>
        </p:spPr>
      </p:sp>
      <p:grpSp>
        <p:nvGrpSpPr>
          <p:cNvPr id="10" name="Group 10"/>
          <p:cNvGrpSpPr/>
          <p:nvPr/>
        </p:nvGrpSpPr>
        <p:grpSpPr>
          <a:xfrm>
            <a:off x="11064810" y="4391595"/>
            <a:ext cx="751905" cy="75190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63" y="6321912"/>
            <a:ext cx="751905" cy="75190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8A01">
                    <a:alpha val="100000"/>
                  </a:srgbClr>
                </a:gs>
                <a:gs pos="100000">
                  <a:srgbClr val="FFCF01">
                    <a:alpha val="100000"/>
                  </a:srgbClr>
                </a:gs>
              </a:gsLst>
              <a:lin ang="2700000"/>
            </a:gra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376115" y="1047083"/>
            <a:ext cx="10469416" cy="1023209"/>
          </a:xfrm>
          <a:prstGeom prst="rect">
            <a:avLst/>
          </a:prstGeom>
        </p:spPr>
        <p:txBody>
          <a:bodyPr lIns="0" tIns="0" rIns="0" bIns="0" rtlCol="0" anchor="t">
            <a:spAutoFit/>
          </a:bodyPr>
          <a:lstStyle/>
          <a:p>
            <a:pPr algn="l">
              <a:lnSpc>
                <a:spcPts val="8303"/>
              </a:lnSpc>
            </a:pPr>
            <a:r>
              <a:rPr lang="en-US" sz="5931" b="1">
                <a:solidFill>
                  <a:srgbClr val="003780"/>
                </a:solidFill>
                <a:latin typeface="Montserrat Bold"/>
                <a:ea typeface="Montserrat Bold"/>
                <a:cs typeface="Montserrat Bold"/>
                <a:sym typeface="Montserrat Bold"/>
              </a:rPr>
              <a:t>Mengapa Kredit Pensiun ?</a:t>
            </a:r>
          </a:p>
        </p:txBody>
      </p:sp>
      <p:sp>
        <p:nvSpPr>
          <p:cNvPr id="17" name="TextBox 17"/>
          <p:cNvSpPr txBox="1"/>
          <p:nvPr/>
        </p:nvSpPr>
        <p:spPr>
          <a:xfrm>
            <a:off x="376115" y="3218902"/>
            <a:ext cx="11440600" cy="3041650"/>
          </a:xfrm>
          <a:prstGeom prst="rect">
            <a:avLst/>
          </a:prstGeom>
        </p:spPr>
        <p:txBody>
          <a:bodyPr lIns="0" tIns="0" rIns="0" bIns="0" rtlCol="0" anchor="t">
            <a:spAutoFit/>
          </a:bodyPr>
          <a:lstStyle/>
          <a:p>
            <a:pPr algn="l">
              <a:lnSpc>
                <a:spcPts val="3499"/>
              </a:lnSpc>
              <a:spcBef>
                <a:spcPct val="0"/>
              </a:spcBef>
            </a:pPr>
            <a:r>
              <a:rPr lang="en-US" sz="2499" b="1">
                <a:solidFill>
                  <a:srgbClr val="003780"/>
                </a:solidFill>
                <a:latin typeface="Montserrat Bold"/>
                <a:ea typeface="Montserrat Bold"/>
                <a:cs typeface="Montserrat Bold"/>
                <a:sym typeface="Montserrat Bold"/>
              </a:rPr>
              <a:t>Kredit Pensiun adalah Kredit yang diberikan kepada para pensiunan pegawai negeri sipil atau prajurit TNI/Polri yang gajinya dikelola dan dibayarkan oleh Taspen dan Asabri</a:t>
            </a:r>
          </a:p>
          <a:p>
            <a:pPr marL="539749" lvl="1" indent="-269875" algn="l">
              <a:lnSpc>
                <a:spcPts val="3499"/>
              </a:lnSpc>
              <a:buFont typeface="Arial"/>
              <a:buChar char="•"/>
            </a:pPr>
            <a:r>
              <a:rPr lang="en-US" sz="2499" b="1">
                <a:solidFill>
                  <a:srgbClr val="003780"/>
                </a:solidFill>
                <a:latin typeface="Montserrat Bold"/>
                <a:ea typeface="Montserrat Bold"/>
                <a:cs typeface="Montserrat Bold"/>
                <a:sym typeface="Montserrat Bold"/>
              </a:rPr>
              <a:t>Populasi pensiun 3,5 Jt (Database Taspen MEI 2023)</a:t>
            </a:r>
          </a:p>
          <a:p>
            <a:pPr marL="539749" lvl="1" indent="-269875" algn="l">
              <a:lnSpc>
                <a:spcPts val="3499"/>
              </a:lnSpc>
              <a:spcBef>
                <a:spcPct val="0"/>
              </a:spcBef>
              <a:buFont typeface="Arial"/>
              <a:buChar char="•"/>
            </a:pPr>
            <a:r>
              <a:rPr lang="en-US" sz="2499" b="1">
                <a:solidFill>
                  <a:srgbClr val="003780"/>
                </a:solidFill>
                <a:latin typeface="Montserrat Bold"/>
                <a:ea typeface="Montserrat Bold"/>
                <a:cs typeface="Montserrat Bold"/>
                <a:sym typeface="Montserrat Bold"/>
              </a:rPr>
              <a:t>Sumber pembayaran angsuran dijamin oleh negara</a:t>
            </a:r>
          </a:p>
          <a:p>
            <a:pPr marL="539749" lvl="1" indent="-269875" algn="l">
              <a:lnSpc>
                <a:spcPts val="3499"/>
              </a:lnSpc>
              <a:spcBef>
                <a:spcPct val="0"/>
              </a:spcBef>
              <a:buFont typeface="Arial"/>
              <a:buChar char="•"/>
            </a:pPr>
            <a:r>
              <a:rPr lang="en-US" sz="2499" b="1">
                <a:solidFill>
                  <a:srgbClr val="003780"/>
                </a:solidFill>
                <a:latin typeface="Montserrat Bold"/>
                <a:ea typeface="Montserrat Bold"/>
                <a:cs typeface="Montserrat Bold"/>
                <a:sym typeface="Montserrat Bold"/>
              </a:rPr>
              <a:t>Tercover Asuransi </a:t>
            </a:r>
          </a:p>
          <a:p>
            <a:pPr algn="l">
              <a:lnSpc>
                <a:spcPts val="3499"/>
              </a:lnSpc>
              <a:spcBef>
                <a:spcPct val="0"/>
              </a:spcBef>
            </a:pPr>
            <a:endParaRPr lang="en-US" sz="2499" b="1">
              <a:solidFill>
                <a:srgbClr val="003780"/>
              </a:solidFill>
              <a:latin typeface="Montserrat Bold"/>
              <a:ea typeface="Montserrat Bold"/>
              <a:cs typeface="Montserrat Bold"/>
              <a:sym typeface="Montserrat Bold"/>
            </a:endParaRPr>
          </a:p>
        </p:txBody>
      </p:sp>
      <p:sp>
        <p:nvSpPr>
          <p:cNvPr id="18" name="TextBox 15">
            <a:extLst>
              <a:ext uri="{FF2B5EF4-FFF2-40B4-BE49-F238E27FC236}">
                <a16:creationId xmlns:a16="http://schemas.microsoft.com/office/drawing/2014/main" id="{1B1994FD-5CCF-36A5-35F0-0CB936BF5987}"/>
              </a:ext>
            </a:extLst>
          </p:cNvPr>
          <p:cNvSpPr txBox="1"/>
          <p:nvPr/>
        </p:nvSpPr>
        <p:spPr>
          <a:xfrm>
            <a:off x="1981200" y="9171939"/>
            <a:ext cx="11498165" cy="695961"/>
          </a:xfrm>
          <a:prstGeom prst="rect">
            <a:avLst/>
          </a:prstGeom>
        </p:spPr>
        <p:txBody>
          <a:bodyPr lIns="0" tIns="0" rIns="0" bIns="0" rtlCol="0" anchor="t">
            <a:spAutoFit/>
          </a:bodyPr>
          <a:lstStyle/>
          <a:p>
            <a:pPr algn="l">
              <a:lnSpc>
                <a:spcPts val="5739"/>
              </a:lnSpc>
              <a:spcBef>
                <a:spcPct val="0"/>
              </a:spcBef>
            </a:pPr>
            <a:r>
              <a:rPr lang="en-US" sz="4099" b="1" dirty="0">
                <a:solidFill>
                  <a:srgbClr val="FFFFFF"/>
                </a:solidFill>
                <a:latin typeface="Montserrat Bold"/>
                <a:ea typeface="Montserrat Bold"/>
                <a:cs typeface="Montserrat Bold"/>
                <a:sym typeface="Montserrat Bold"/>
              </a:rPr>
              <a:t>KOPERASI JASA INSAN JAYA SEJAHTERA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5650202" y="214183"/>
            <a:ext cx="2198692" cy="2195944"/>
          </a:xfrm>
          <a:custGeom>
            <a:avLst/>
            <a:gdLst/>
            <a:ahLst/>
            <a:cxnLst/>
            <a:rect l="l" t="t" r="r" b="b"/>
            <a:pathLst>
              <a:path w="2198692" h="2195944">
                <a:moveTo>
                  <a:pt x="0" y="0"/>
                </a:moveTo>
                <a:lnTo>
                  <a:pt x="2198692" y="0"/>
                </a:lnTo>
                <a:lnTo>
                  <a:pt x="2198692" y="2195944"/>
                </a:lnTo>
                <a:lnTo>
                  <a:pt x="0" y="2195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289349" y="650452"/>
            <a:ext cx="1094910" cy="1078507"/>
          </a:xfrm>
          <a:custGeom>
            <a:avLst/>
            <a:gdLst/>
            <a:ahLst/>
            <a:cxnLst/>
            <a:rect l="l" t="t" r="r" b="b"/>
            <a:pathLst>
              <a:path w="1094910" h="1078507">
                <a:moveTo>
                  <a:pt x="0" y="0"/>
                </a:moveTo>
                <a:lnTo>
                  <a:pt x="1094911" y="0"/>
                </a:lnTo>
                <a:lnTo>
                  <a:pt x="1094911" y="1078507"/>
                </a:lnTo>
                <a:lnTo>
                  <a:pt x="0" y="1078507"/>
                </a:lnTo>
                <a:lnTo>
                  <a:pt x="0" y="0"/>
                </a:lnTo>
                <a:close/>
              </a:path>
            </a:pathLst>
          </a:custGeom>
          <a:blipFill>
            <a:blip r:embed="rId5"/>
            <a:stretch>
              <a:fillRect/>
            </a:stretch>
          </a:blipFill>
        </p:spPr>
      </p:sp>
      <p:grpSp>
        <p:nvGrpSpPr>
          <p:cNvPr id="5" name="Group 5"/>
          <p:cNvGrpSpPr/>
          <p:nvPr/>
        </p:nvGrpSpPr>
        <p:grpSpPr>
          <a:xfrm>
            <a:off x="-696955" y="214183"/>
            <a:ext cx="12862010" cy="1456507"/>
            <a:chOff x="0" y="0"/>
            <a:chExt cx="3387525" cy="383607"/>
          </a:xfrm>
        </p:grpSpPr>
        <p:sp>
          <p:nvSpPr>
            <p:cNvPr id="6" name="Freeform 6"/>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gradFill rotWithShape="1">
              <a:gsLst>
                <a:gs pos="0">
                  <a:srgbClr val="003780">
                    <a:alpha val="100000"/>
                  </a:srgbClr>
                </a:gs>
                <a:gs pos="100000">
                  <a:srgbClr val="011F47">
                    <a:alpha val="100000"/>
                  </a:srgbClr>
                </a:gs>
              </a:gsLst>
              <a:lin ang="5400000"/>
            </a:gradFill>
          </p:spPr>
        </p:sp>
        <p:sp>
          <p:nvSpPr>
            <p:cNvPr id="7" name="TextBox 7"/>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96919" y="2098391"/>
            <a:ext cx="9978962" cy="1556932"/>
            <a:chOff x="0" y="0"/>
            <a:chExt cx="2628204" cy="410056"/>
          </a:xfrm>
        </p:grpSpPr>
        <p:sp>
          <p:nvSpPr>
            <p:cNvPr id="9" name="Freeform 9"/>
            <p:cNvSpPr/>
            <p:nvPr/>
          </p:nvSpPr>
          <p:spPr>
            <a:xfrm>
              <a:off x="0" y="0"/>
              <a:ext cx="2628204" cy="410056"/>
            </a:xfrm>
            <a:custGeom>
              <a:avLst/>
              <a:gdLst/>
              <a:ahLst/>
              <a:cxnLst/>
              <a:rect l="l" t="t" r="r" b="b"/>
              <a:pathLst>
                <a:path w="2628204" h="410056">
                  <a:moveTo>
                    <a:pt x="77582" y="0"/>
                  </a:moveTo>
                  <a:lnTo>
                    <a:pt x="2550621" y="0"/>
                  </a:lnTo>
                  <a:cubicBezTo>
                    <a:pt x="2571198" y="0"/>
                    <a:pt x="2590931" y="8174"/>
                    <a:pt x="2605480" y="22723"/>
                  </a:cubicBezTo>
                  <a:cubicBezTo>
                    <a:pt x="2620030" y="37273"/>
                    <a:pt x="2628204" y="57006"/>
                    <a:pt x="2628204" y="77582"/>
                  </a:cubicBezTo>
                  <a:lnTo>
                    <a:pt x="2628204" y="332474"/>
                  </a:lnTo>
                  <a:cubicBezTo>
                    <a:pt x="2628204" y="353050"/>
                    <a:pt x="2620030" y="372783"/>
                    <a:pt x="2605480" y="387333"/>
                  </a:cubicBezTo>
                  <a:cubicBezTo>
                    <a:pt x="2590931" y="401882"/>
                    <a:pt x="2571198" y="410056"/>
                    <a:pt x="2550621" y="410056"/>
                  </a:cubicBezTo>
                  <a:lnTo>
                    <a:pt x="77582" y="410056"/>
                  </a:lnTo>
                  <a:cubicBezTo>
                    <a:pt x="57006" y="410056"/>
                    <a:pt x="37273" y="401882"/>
                    <a:pt x="22723" y="387333"/>
                  </a:cubicBezTo>
                  <a:cubicBezTo>
                    <a:pt x="8174" y="372783"/>
                    <a:pt x="0" y="353050"/>
                    <a:pt x="0" y="332474"/>
                  </a:cubicBezTo>
                  <a:lnTo>
                    <a:pt x="0" y="77582"/>
                  </a:lnTo>
                  <a:cubicBezTo>
                    <a:pt x="0" y="57006"/>
                    <a:pt x="8174" y="37273"/>
                    <a:pt x="22723" y="22723"/>
                  </a:cubicBezTo>
                  <a:cubicBezTo>
                    <a:pt x="37273" y="8174"/>
                    <a:pt x="57006" y="0"/>
                    <a:pt x="77582" y="0"/>
                  </a:cubicBezTo>
                  <a:close/>
                </a:path>
              </a:pathLst>
            </a:custGeom>
            <a:gradFill rotWithShape="1">
              <a:gsLst>
                <a:gs pos="0">
                  <a:srgbClr val="003780">
                    <a:alpha val="100000"/>
                  </a:srgbClr>
                </a:gs>
                <a:gs pos="100000">
                  <a:srgbClr val="011F47">
                    <a:alpha val="100000"/>
                  </a:srgbClr>
                </a:gs>
              </a:gsLst>
              <a:lin ang="5400000"/>
            </a:gradFill>
          </p:spPr>
        </p:sp>
        <p:sp>
          <p:nvSpPr>
            <p:cNvPr id="10" name="TextBox 10"/>
            <p:cNvSpPr txBox="1"/>
            <p:nvPr/>
          </p:nvSpPr>
          <p:spPr>
            <a:xfrm>
              <a:off x="0" y="-38100"/>
              <a:ext cx="2628204" cy="448156"/>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814705" y="2355566"/>
            <a:ext cx="985422" cy="985422"/>
          </a:xfrm>
          <a:custGeom>
            <a:avLst/>
            <a:gdLst/>
            <a:ahLst/>
            <a:cxnLst/>
            <a:rect l="l" t="t" r="r" b="b"/>
            <a:pathLst>
              <a:path w="985422" h="985422">
                <a:moveTo>
                  <a:pt x="0" y="0"/>
                </a:moveTo>
                <a:lnTo>
                  <a:pt x="985422" y="0"/>
                </a:lnTo>
                <a:lnTo>
                  <a:pt x="985422" y="985421"/>
                </a:lnTo>
                <a:lnTo>
                  <a:pt x="0" y="9854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2" name="Group 12"/>
          <p:cNvGrpSpPr/>
          <p:nvPr/>
        </p:nvGrpSpPr>
        <p:grpSpPr>
          <a:xfrm>
            <a:off x="496919" y="5295900"/>
            <a:ext cx="9978962" cy="1652182"/>
            <a:chOff x="0" y="0"/>
            <a:chExt cx="2628204" cy="435143"/>
          </a:xfrm>
        </p:grpSpPr>
        <p:sp>
          <p:nvSpPr>
            <p:cNvPr id="13" name="Freeform 13"/>
            <p:cNvSpPr/>
            <p:nvPr/>
          </p:nvSpPr>
          <p:spPr>
            <a:xfrm>
              <a:off x="0" y="0"/>
              <a:ext cx="2628204" cy="435143"/>
            </a:xfrm>
            <a:custGeom>
              <a:avLst/>
              <a:gdLst/>
              <a:ahLst/>
              <a:cxnLst/>
              <a:rect l="l" t="t" r="r" b="b"/>
              <a:pathLst>
                <a:path w="2628204" h="435143">
                  <a:moveTo>
                    <a:pt x="77582" y="0"/>
                  </a:moveTo>
                  <a:lnTo>
                    <a:pt x="2550621" y="0"/>
                  </a:lnTo>
                  <a:cubicBezTo>
                    <a:pt x="2571198" y="0"/>
                    <a:pt x="2590931" y="8174"/>
                    <a:pt x="2605480" y="22723"/>
                  </a:cubicBezTo>
                  <a:cubicBezTo>
                    <a:pt x="2620030" y="37273"/>
                    <a:pt x="2628204" y="57006"/>
                    <a:pt x="2628204" y="77582"/>
                  </a:cubicBezTo>
                  <a:lnTo>
                    <a:pt x="2628204" y="357560"/>
                  </a:lnTo>
                  <a:cubicBezTo>
                    <a:pt x="2628204" y="378136"/>
                    <a:pt x="2620030" y="397870"/>
                    <a:pt x="2605480" y="412419"/>
                  </a:cubicBezTo>
                  <a:cubicBezTo>
                    <a:pt x="2590931" y="426969"/>
                    <a:pt x="2571198" y="435143"/>
                    <a:pt x="2550621" y="435143"/>
                  </a:cubicBezTo>
                  <a:lnTo>
                    <a:pt x="77582" y="435143"/>
                  </a:lnTo>
                  <a:cubicBezTo>
                    <a:pt x="57006" y="435143"/>
                    <a:pt x="37273" y="426969"/>
                    <a:pt x="22723" y="412419"/>
                  </a:cubicBezTo>
                  <a:cubicBezTo>
                    <a:pt x="8174" y="397870"/>
                    <a:pt x="0" y="378136"/>
                    <a:pt x="0" y="357560"/>
                  </a:cubicBezTo>
                  <a:lnTo>
                    <a:pt x="0" y="77582"/>
                  </a:lnTo>
                  <a:cubicBezTo>
                    <a:pt x="0" y="57006"/>
                    <a:pt x="8174" y="37273"/>
                    <a:pt x="22723" y="22723"/>
                  </a:cubicBezTo>
                  <a:cubicBezTo>
                    <a:pt x="37273" y="8174"/>
                    <a:pt x="57006" y="0"/>
                    <a:pt x="77582" y="0"/>
                  </a:cubicBezTo>
                  <a:close/>
                </a:path>
              </a:pathLst>
            </a:custGeom>
            <a:gradFill rotWithShape="1">
              <a:gsLst>
                <a:gs pos="0">
                  <a:srgbClr val="003780">
                    <a:alpha val="100000"/>
                  </a:srgbClr>
                </a:gs>
                <a:gs pos="100000">
                  <a:srgbClr val="011F47">
                    <a:alpha val="100000"/>
                  </a:srgbClr>
                </a:gs>
              </a:gsLst>
              <a:lin ang="5400000"/>
            </a:gradFill>
          </p:spPr>
        </p:sp>
        <p:sp>
          <p:nvSpPr>
            <p:cNvPr id="14" name="TextBox 14"/>
            <p:cNvSpPr txBox="1"/>
            <p:nvPr/>
          </p:nvSpPr>
          <p:spPr>
            <a:xfrm>
              <a:off x="0" y="-38100"/>
              <a:ext cx="2628204" cy="473243"/>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895335" y="5378572"/>
            <a:ext cx="1198849" cy="1486838"/>
          </a:xfrm>
          <a:custGeom>
            <a:avLst/>
            <a:gdLst/>
            <a:ahLst/>
            <a:cxnLst/>
            <a:rect l="l" t="t" r="r" b="b"/>
            <a:pathLst>
              <a:path w="1198849" h="1486838">
                <a:moveTo>
                  <a:pt x="0" y="0"/>
                </a:moveTo>
                <a:lnTo>
                  <a:pt x="1198849" y="0"/>
                </a:lnTo>
                <a:lnTo>
                  <a:pt x="1198849" y="1486838"/>
                </a:lnTo>
                <a:lnTo>
                  <a:pt x="0" y="1486838"/>
                </a:lnTo>
                <a:lnTo>
                  <a:pt x="0" y="0"/>
                </a:lnTo>
                <a:close/>
              </a:path>
            </a:pathLst>
          </a:custGeom>
          <a:blipFill>
            <a:blip r:embed="rId8"/>
            <a:stretch>
              <a:fillRect l="-1159" r="-1159"/>
            </a:stretch>
          </a:blipFill>
        </p:spPr>
      </p:sp>
      <p:sp>
        <p:nvSpPr>
          <p:cNvPr id="16" name="TextBox 16"/>
          <p:cNvSpPr txBox="1"/>
          <p:nvPr/>
        </p:nvSpPr>
        <p:spPr>
          <a:xfrm>
            <a:off x="-95250" y="278861"/>
            <a:ext cx="11490410" cy="1193800"/>
          </a:xfrm>
          <a:prstGeom prst="rect">
            <a:avLst/>
          </a:prstGeom>
        </p:spPr>
        <p:txBody>
          <a:bodyPr lIns="0" tIns="0" rIns="0" bIns="0" rtlCol="0" anchor="t">
            <a:spAutoFit/>
          </a:bodyPr>
          <a:lstStyle/>
          <a:p>
            <a:pPr algn="ctr">
              <a:lnSpc>
                <a:spcPts val="9799"/>
              </a:lnSpc>
            </a:pPr>
            <a:r>
              <a:rPr lang="en-US" sz="6999" b="1">
                <a:solidFill>
                  <a:srgbClr val="FFCF01"/>
                </a:solidFill>
                <a:latin typeface="Montserrat Bold"/>
                <a:ea typeface="Montserrat Bold"/>
                <a:cs typeface="Montserrat Bold"/>
                <a:sym typeface="Montserrat Bold"/>
              </a:rPr>
              <a:t>MITIGASI RESIKO</a:t>
            </a:r>
          </a:p>
        </p:txBody>
      </p:sp>
      <p:sp>
        <p:nvSpPr>
          <p:cNvPr id="17" name="TextBox 17"/>
          <p:cNvSpPr txBox="1"/>
          <p:nvPr/>
        </p:nvSpPr>
        <p:spPr>
          <a:xfrm>
            <a:off x="1933020" y="2489501"/>
            <a:ext cx="8208354" cy="669926"/>
          </a:xfrm>
          <a:prstGeom prst="rect">
            <a:avLst/>
          </a:prstGeom>
        </p:spPr>
        <p:txBody>
          <a:bodyPr lIns="0" tIns="0" rIns="0" bIns="0" rtlCol="0" anchor="t">
            <a:spAutoFit/>
          </a:bodyPr>
          <a:lstStyle/>
          <a:p>
            <a:pPr algn="ctr">
              <a:lnSpc>
                <a:spcPts val="5599"/>
              </a:lnSpc>
              <a:spcBef>
                <a:spcPct val="0"/>
              </a:spcBef>
            </a:pPr>
            <a:r>
              <a:rPr lang="en-US" sz="3999" b="1">
                <a:solidFill>
                  <a:srgbClr val="FFFFFF"/>
                </a:solidFill>
                <a:latin typeface="Montserrat Bold"/>
                <a:ea typeface="Montserrat Bold"/>
                <a:cs typeface="Montserrat Bold"/>
                <a:sym typeface="Montserrat Bold"/>
              </a:rPr>
              <a:t>DEBITUR DOUBLE FINANCING</a:t>
            </a:r>
          </a:p>
        </p:txBody>
      </p:sp>
      <p:sp>
        <p:nvSpPr>
          <p:cNvPr id="18" name="TextBox 18"/>
          <p:cNvSpPr txBox="1"/>
          <p:nvPr/>
        </p:nvSpPr>
        <p:spPr>
          <a:xfrm>
            <a:off x="617729" y="3779148"/>
            <a:ext cx="13784071" cy="1038746"/>
          </a:xfrm>
          <a:prstGeom prst="rect">
            <a:avLst/>
          </a:prstGeom>
        </p:spPr>
        <p:txBody>
          <a:bodyPr wrap="square" lIns="0" tIns="0" rIns="0" bIns="0" rtlCol="0" anchor="t">
            <a:spAutoFit/>
          </a:bodyPr>
          <a:lstStyle/>
          <a:p>
            <a:pPr marL="410209" lvl="1" indent="-205105" algn="l">
              <a:lnSpc>
                <a:spcPts val="2659"/>
              </a:lnSpc>
              <a:buFont typeface="Arial"/>
              <a:buChar char="•"/>
            </a:pPr>
            <a:r>
              <a:rPr lang="en-US" sz="2400" dirty="0" err="1">
                <a:solidFill>
                  <a:srgbClr val="000000"/>
                </a:solidFill>
                <a:latin typeface="Montserrat"/>
                <a:ea typeface="Montserrat"/>
                <a:cs typeface="Montserrat"/>
                <a:sym typeface="Montserrat"/>
              </a:rPr>
              <a:t>Pengajuan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pembiayaan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calon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debitur</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melalui</a:t>
            </a:r>
            <a:r>
              <a:rPr lang="en-US" sz="2400" dirty="0">
                <a:solidFill>
                  <a:srgbClr val="000000"/>
                </a:solidFill>
                <a:latin typeface="Montserrat"/>
                <a:ea typeface="Montserrat"/>
                <a:cs typeface="Montserrat"/>
                <a:sym typeface="Montserrat"/>
              </a:rPr>
              <a:t> proses SLIK </a:t>
            </a:r>
            <a:r>
              <a:rPr lang="en-US" sz="2400" dirty="0" err="1">
                <a:solidFill>
                  <a:srgbClr val="000000"/>
                </a:solidFill>
                <a:latin typeface="Montserrat"/>
                <a:ea typeface="Montserrat"/>
                <a:cs typeface="Montserrat"/>
                <a:sym typeface="Montserrat"/>
              </a:rPr>
              <a:t>oleh</a:t>
            </a:r>
            <a:r>
              <a:rPr lang="en-US" sz="2400" dirty="0">
                <a:solidFill>
                  <a:srgbClr val="000000"/>
                </a:solidFill>
                <a:latin typeface="Montserrat"/>
                <a:ea typeface="Montserrat"/>
                <a:cs typeface="Montserrat"/>
                <a:sym typeface="Montserrat"/>
              </a:rPr>
              <a:t> bank </a:t>
            </a:r>
            <a:r>
              <a:rPr lang="en-US" sz="2400" dirty="0" err="1">
                <a:solidFill>
                  <a:srgbClr val="000000"/>
                </a:solidFill>
                <a:latin typeface="Montserrat"/>
                <a:ea typeface="Montserrat"/>
                <a:cs typeface="Montserrat"/>
                <a:sym typeface="Montserrat"/>
              </a:rPr>
              <a:t>pendana</a:t>
            </a:r>
            <a:r>
              <a:rPr lang="en-US" sz="2400" dirty="0">
                <a:solidFill>
                  <a:srgbClr val="000000"/>
                </a:solidFill>
                <a:latin typeface="Montserrat"/>
                <a:ea typeface="Montserrat"/>
                <a:cs typeface="Montserrat"/>
                <a:sym typeface="Montserrat"/>
              </a:rPr>
              <a:t>,</a:t>
            </a:r>
          </a:p>
          <a:p>
            <a:pPr algn="l">
              <a:lnSpc>
                <a:spcPts val="2659"/>
              </a:lnSpc>
            </a:pPr>
            <a:endParaRPr lang="en-US" sz="2400" dirty="0">
              <a:solidFill>
                <a:srgbClr val="000000"/>
              </a:solidFill>
              <a:latin typeface="Montserrat"/>
              <a:ea typeface="Montserrat"/>
              <a:cs typeface="Montserrat"/>
              <a:sym typeface="Montserrat"/>
            </a:endParaRPr>
          </a:p>
          <a:p>
            <a:pPr marL="410209" lvl="1" indent="-205105" algn="l">
              <a:lnSpc>
                <a:spcPts val="2659"/>
              </a:lnSpc>
              <a:spcBef>
                <a:spcPct val="0"/>
              </a:spcBef>
              <a:buFont typeface="Arial"/>
              <a:buChar char="•"/>
            </a:pPr>
            <a:r>
              <a:rPr lang="en-US" sz="2400" dirty="0" err="1">
                <a:solidFill>
                  <a:srgbClr val="000000"/>
                </a:solidFill>
                <a:latin typeface="Montserrat"/>
                <a:ea typeface="Montserrat"/>
                <a:cs typeface="Montserrat"/>
                <a:sym typeface="Montserrat"/>
              </a:rPr>
              <a:t>Jaminan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berupa</a:t>
            </a:r>
            <a:r>
              <a:rPr lang="en-US" sz="2400" dirty="0">
                <a:solidFill>
                  <a:srgbClr val="000000"/>
                </a:solidFill>
                <a:latin typeface="Montserrat"/>
                <a:ea typeface="Montserrat"/>
                <a:cs typeface="Montserrat"/>
                <a:sym typeface="Montserrat"/>
              </a:rPr>
              <a:t> SK PENSIUN </a:t>
            </a:r>
            <a:r>
              <a:rPr lang="en-US" sz="2400" dirty="0" err="1">
                <a:solidFill>
                  <a:srgbClr val="000000"/>
                </a:solidFill>
                <a:latin typeface="Montserrat"/>
                <a:ea typeface="Montserrat"/>
                <a:cs typeface="Montserrat"/>
                <a:sym typeface="Montserrat"/>
              </a:rPr>
              <a:t>asli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disimpan</a:t>
            </a:r>
            <a:r>
              <a:rPr lang="en-US" sz="2400" dirty="0">
                <a:solidFill>
                  <a:srgbClr val="000000"/>
                </a:solidFill>
                <a:latin typeface="Montserrat"/>
                <a:ea typeface="Montserrat"/>
                <a:cs typeface="Montserrat"/>
                <a:sym typeface="Montserrat"/>
              </a:rPr>
              <a:t> di BANK PENDANA.</a:t>
            </a:r>
          </a:p>
        </p:txBody>
      </p:sp>
      <p:sp>
        <p:nvSpPr>
          <p:cNvPr id="19" name="TextBox 19"/>
          <p:cNvSpPr txBox="1"/>
          <p:nvPr/>
        </p:nvSpPr>
        <p:spPr>
          <a:xfrm>
            <a:off x="2185004" y="5693507"/>
            <a:ext cx="4904438" cy="669925"/>
          </a:xfrm>
          <a:prstGeom prst="rect">
            <a:avLst/>
          </a:prstGeom>
        </p:spPr>
        <p:txBody>
          <a:bodyPr lIns="0" tIns="0" rIns="0" bIns="0" rtlCol="0" anchor="t">
            <a:spAutoFit/>
          </a:bodyPr>
          <a:lstStyle/>
          <a:p>
            <a:pPr algn="l">
              <a:lnSpc>
                <a:spcPts val="5599"/>
              </a:lnSpc>
              <a:spcBef>
                <a:spcPct val="0"/>
              </a:spcBef>
            </a:pPr>
            <a:r>
              <a:rPr lang="en-US" sz="3999" b="1" dirty="0">
                <a:solidFill>
                  <a:srgbClr val="FFFFFF"/>
                </a:solidFill>
                <a:latin typeface="Montserrat Bold"/>
                <a:ea typeface="Montserrat Bold"/>
                <a:cs typeface="Montserrat Bold"/>
                <a:sym typeface="Montserrat Bold"/>
              </a:rPr>
              <a:t>DEBITUR FIKTIF</a:t>
            </a:r>
          </a:p>
        </p:txBody>
      </p:sp>
      <p:sp>
        <p:nvSpPr>
          <p:cNvPr id="20" name="TextBox 20"/>
          <p:cNvSpPr txBox="1"/>
          <p:nvPr/>
        </p:nvSpPr>
        <p:spPr>
          <a:xfrm>
            <a:off x="900430" y="7243357"/>
            <a:ext cx="17387570" cy="2423740"/>
          </a:xfrm>
          <a:prstGeom prst="rect">
            <a:avLst/>
          </a:prstGeom>
        </p:spPr>
        <p:txBody>
          <a:bodyPr lIns="0" tIns="0" rIns="0" bIns="0" rtlCol="0" anchor="t">
            <a:spAutoFit/>
          </a:bodyPr>
          <a:lstStyle/>
          <a:p>
            <a:pPr marL="410209" lvl="1" indent="-205105">
              <a:lnSpc>
                <a:spcPts val="2659"/>
              </a:lnSpc>
              <a:buFont typeface="Arial"/>
              <a:buChar char="•"/>
            </a:pPr>
            <a:r>
              <a:rPr lang="en-US" sz="2400" dirty="0" err="1">
                <a:solidFill>
                  <a:srgbClr val="000000"/>
                </a:solidFill>
                <a:latin typeface="Montserrat"/>
                <a:ea typeface="Montserrat"/>
                <a:cs typeface="Montserrat"/>
                <a:sym typeface="Montserrat"/>
              </a:rPr>
              <a:t>Pada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saat</a:t>
            </a:r>
            <a:r>
              <a:rPr lang="en-US" sz="2400" dirty="0">
                <a:solidFill>
                  <a:srgbClr val="000000"/>
                </a:solidFill>
                <a:latin typeface="Montserrat"/>
                <a:ea typeface="Montserrat"/>
                <a:cs typeface="Montserrat"/>
                <a:sym typeface="Montserrat"/>
              </a:rPr>
              <a:t> proses </a:t>
            </a:r>
            <a:r>
              <a:rPr lang="en-US" sz="2400" dirty="0" err="1">
                <a:solidFill>
                  <a:srgbClr val="000000"/>
                </a:solidFill>
                <a:latin typeface="Montserrat"/>
                <a:ea typeface="Montserrat"/>
                <a:cs typeface="Montserrat"/>
                <a:sym typeface="Montserrat"/>
              </a:rPr>
              <a:t>pengajuan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terdapat</a:t>
            </a:r>
            <a:r>
              <a:rPr lang="en-US" sz="2400" dirty="0">
                <a:solidFill>
                  <a:srgbClr val="000000"/>
                </a:solidFill>
                <a:latin typeface="Montserrat"/>
                <a:ea typeface="Montserrat"/>
                <a:cs typeface="Montserrat"/>
                <a:sym typeface="Montserrat"/>
              </a:rPr>
              <a:t> proses </a:t>
            </a:r>
            <a:r>
              <a:rPr lang="en-US" sz="2400" dirty="0" err="1">
                <a:solidFill>
                  <a:srgbClr val="000000"/>
                </a:solidFill>
                <a:latin typeface="Montserrat"/>
                <a:ea typeface="Montserrat"/>
                <a:cs typeface="Montserrat"/>
                <a:sym typeface="Montserrat"/>
              </a:rPr>
              <a:t>perekaman</a:t>
            </a:r>
            <a:r>
              <a:rPr lang="en-US" sz="2400" dirty="0">
                <a:solidFill>
                  <a:srgbClr val="000000"/>
                </a:solidFill>
                <a:latin typeface="Montserrat"/>
                <a:ea typeface="Montserrat"/>
                <a:cs typeface="Montserrat"/>
                <a:sym typeface="Montserrat"/>
              </a:rPr>
              <a:t> video </a:t>
            </a:r>
            <a:r>
              <a:rPr lang="en-US" sz="2400" dirty="0" err="1">
                <a:solidFill>
                  <a:srgbClr val="000000"/>
                </a:solidFill>
                <a:latin typeface="Montserrat"/>
                <a:ea typeface="Montserrat"/>
                <a:cs typeface="Montserrat"/>
                <a:sym typeface="Montserrat"/>
              </a:rPr>
              <a:t>calon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debitur</a:t>
            </a:r>
            <a:r>
              <a:rPr lang="en-US" sz="2400" dirty="0">
                <a:solidFill>
                  <a:srgbClr val="000000"/>
                </a:solidFill>
                <a:latin typeface="Montserrat"/>
                <a:ea typeface="Montserrat"/>
                <a:cs typeface="Montserrat"/>
                <a:sym typeface="Montserrat"/>
              </a:rPr>
              <a:t> yang </a:t>
            </a:r>
            <a:r>
              <a:rPr lang="en-US" sz="2400" dirty="0" err="1">
                <a:solidFill>
                  <a:srgbClr val="000000"/>
                </a:solidFill>
                <a:latin typeface="Montserrat"/>
                <a:ea typeface="Montserrat"/>
                <a:cs typeface="Montserrat"/>
                <a:sym typeface="Montserrat"/>
              </a:rPr>
              <a:t>sedang</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diwawancarai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oleh</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petugas</a:t>
            </a:r>
            <a:r>
              <a:rPr lang="en-US" sz="2400" dirty="0">
                <a:solidFill>
                  <a:srgbClr val="000000"/>
                </a:solidFill>
                <a:latin typeface="Montserrat"/>
                <a:ea typeface="Montserrat"/>
                <a:cs typeface="Montserrat"/>
                <a:sym typeface="Montserrat"/>
              </a:rPr>
              <a:t> marketing KOPERASI JASA INSAN JAYA SEJAHTERA</a:t>
            </a:r>
            <a:r>
              <a:rPr lang="id-ID" sz="2400" dirty="0">
                <a:solidFill>
                  <a:srgbClr val="000000"/>
                </a:solidFill>
                <a:latin typeface="Montserrat"/>
                <a:ea typeface="Montserrat"/>
                <a:cs typeface="Montserrat"/>
                <a:sym typeface="Montserrat"/>
              </a:rPr>
              <a:t>.</a:t>
            </a:r>
            <a:endParaRPr lang="en-US" sz="2400" dirty="0">
              <a:solidFill>
                <a:srgbClr val="000000"/>
              </a:solidFill>
              <a:latin typeface="Montserrat"/>
              <a:ea typeface="Montserrat"/>
              <a:cs typeface="Montserrat"/>
              <a:sym typeface="Montserrat"/>
            </a:endParaRPr>
          </a:p>
          <a:p>
            <a:pPr>
              <a:lnSpc>
                <a:spcPts val="2659"/>
              </a:lnSpc>
            </a:pPr>
            <a:endParaRPr lang="en-US" sz="2400" dirty="0">
              <a:solidFill>
                <a:srgbClr val="000000"/>
              </a:solidFill>
              <a:latin typeface="Montserrat"/>
              <a:ea typeface="Montserrat"/>
              <a:cs typeface="Montserrat"/>
              <a:sym typeface="Montserrat"/>
            </a:endParaRPr>
          </a:p>
          <a:p>
            <a:pPr marL="410209" lvl="1" indent="-205105" algn="just">
              <a:lnSpc>
                <a:spcPts val="2659"/>
              </a:lnSpc>
              <a:spcBef>
                <a:spcPct val="0"/>
              </a:spcBef>
              <a:buFont typeface="Arial"/>
              <a:buChar char="•"/>
            </a:pPr>
            <a:r>
              <a:rPr lang="en-US" sz="2400" dirty="0">
                <a:solidFill>
                  <a:srgbClr val="000000"/>
                </a:solidFill>
                <a:latin typeface="Montserrat"/>
                <a:ea typeface="Montserrat"/>
                <a:cs typeface="Montserrat"/>
                <a:sym typeface="Montserrat"/>
              </a:rPr>
              <a:t>Tim </a:t>
            </a:r>
            <a:r>
              <a:rPr lang="en-US" sz="2400" dirty="0" err="1">
                <a:solidFill>
                  <a:srgbClr val="000000"/>
                </a:solidFill>
                <a:latin typeface="Montserrat"/>
                <a:ea typeface="Montserrat"/>
                <a:cs typeface="Montserrat"/>
                <a:sym typeface="Montserrat"/>
              </a:rPr>
              <a:t>verifikator</a:t>
            </a:r>
            <a:r>
              <a:rPr lang="en-US" sz="2400" dirty="0">
                <a:solidFill>
                  <a:srgbClr val="000000"/>
                </a:solidFill>
                <a:latin typeface="Montserrat"/>
                <a:ea typeface="Montserrat"/>
                <a:cs typeface="Montserrat"/>
                <a:sym typeface="Montserrat"/>
              </a:rPr>
              <a:t> KOPERASI JASA INSAN JAYA SEJAHTERA </a:t>
            </a:r>
            <a:r>
              <a:rPr lang="en-US" sz="2400" dirty="0" err="1">
                <a:solidFill>
                  <a:srgbClr val="000000"/>
                </a:solidFill>
                <a:latin typeface="Montserrat"/>
                <a:ea typeface="Montserrat"/>
                <a:cs typeface="Montserrat"/>
                <a:sym typeface="Montserrat"/>
              </a:rPr>
              <a:t>melakukan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pencocokan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wajah</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dalam</a:t>
            </a:r>
            <a:r>
              <a:rPr lang="en-US" sz="2400" dirty="0">
                <a:solidFill>
                  <a:srgbClr val="000000"/>
                </a:solidFill>
                <a:latin typeface="Montserrat"/>
                <a:ea typeface="Montserrat"/>
                <a:cs typeface="Montserrat"/>
                <a:sym typeface="Montserrat"/>
              </a:rPr>
              <a:t> video </a:t>
            </a:r>
            <a:r>
              <a:rPr lang="en-US" sz="2400" dirty="0" err="1">
                <a:solidFill>
                  <a:srgbClr val="000000"/>
                </a:solidFill>
                <a:latin typeface="Montserrat"/>
                <a:ea typeface="Montserrat"/>
                <a:cs typeface="Montserrat"/>
                <a:sym typeface="Montserrat"/>
              </a:rPr>
              <a:t>wawancara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dengan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identitas</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wajah</a:t>
            </a:r>
            <a:r>
              <a:rPr lang="en-US" sz="2400" dirty="0">
                <a:solidFill>
                  <a:srgbClr val="000000"/>
                </a:solidFill>
                <a:latin typeface="Montserrat"/>
                <a:ea typeface="Montserrat"/>
                <a:cs typeface="Montserrat"/>
                <a:sym typeface="Montserrat"/>
              </a:rPr>
              <a:t> yang </a:t>
            </a:r>
            <a:r>
              <a:rPr lang="en-US" sz="2400" dirty="0" err="1">
                <a:solidFill>
                  <a:srgbClr val="000000"/>
                </a:solidFill>
                <a:latin typeface="Montserrat"/>
                <a:ea typeface="Montserrat"/>
                <a:cs typeface="Montserrat"/>
                <a:sym typeface="Montserrat"/>
              </a:rPr>
              <a:t>tercantum</a:t>
            </a:r>
            <a:r>
              <a:rPr lang="en-US" sz="2400" dirty="0">
                <a:solidFill>
                  <a:srgbClr val="000000"/>
                </a:solidFill>
                <a:latin typeface="Montserrat"/>
                <a:ea typeface="Montserrat"/>
                <a:cs typeface="Montserrat"/>
                <a:sym typeface="Montserrat"/>
              </a:rPr>
              <a:t> di </a:t>
            </a:r>
            <a:r>
              <a:rPr lang="en-US" sz="2400" dirty="0" err="1">
                <a:solidFill>
                  <a:srgbClr val="000000"/>
                </a:solidFill>
                <a:latin typeface="Montserrat"/>
                <a:ea typeface="Montserrat"/>
                <a:cs typeface="Montserrat"/>
                <a:sym typeface="Montserrat"/>
              </a:rPr>
              <a:t>berkas</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dokumen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pengajuan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calon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debitur</a:t>
            </a:r>
            <a:r>
              <a:rPr lang="id-ID" sz="2400" dirty="0">
                <a:solidFill>
                  <a:srgbClr val="000000"/>
                </a:solidFill>
                <a:latin typeface="Montserrat"/>
                <a:ea typeface="Montserrat"/>
                <a:cs typeface="Montserrat"/>
                <a:sym typeface="Montserrat"/>
              </a:rPr>
              <a:t> dan melakukan </a:t>
            </a:r>
            <a:r>
              <a:rPr lang="id-ID" sz="2400" i="1" dirty="0">
                <a:solidFill>
                  <a:srgbClr val="000000"/>
                </a:solidFill>
                <a:latin typeface="Montserrat"/>
                <a:ea typeface="Montserrat"/>
                <a:cs typeface="Montserrat"/>
                <a:sym typeface="Montserrat"/>
              </a:rPr>
              <a:t>Desk Call</a:t>
            </a:r>
            <a:r>
              <a:rPr lang="en-US" sz="2400" dirty="0">
                <a:solidFill>
                  <a:srgbClr val="000000"/>
                </a:solidFill>
                <a:latin typeface="Montserrat"/>
                <a:ea typeface="Montserrat"/>
                <a:cs typeface="Montserrat"/>
                <a:sym typeface="Montserrat"/>
              </a:rPr>
              <a:t>,</a:t>
            </a:r>
          </a:p>
          <a:p>
            <a:pPr>
              <a:lnSpc>
                <a:spcPts val="2659"/>
              </a:lnSpc>
              <a:spcBef>
                <a:spcPct val="0"/>
              </a:spcBef>
            </a:pPr>
            <a:endParaRPr lang="en-US" sz="2400" dirty="0">
              <a:solidFill>
                <a:srgbClr val="000000"/>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5650202" y="214183"/>
            <a:ext cx="2198692" cy="2195944"/>
          </a:xfrm>
          <a:custGeom>
            <a:avLst/>
            <a:gdLst/>
            <a:ahLst/>
            <a:cxnLst/>
            <a:rect l="l" t="t" r="r" b="b"/>
            <a:pathLst>
              <a:path w="2198692" h="2195944">
                <a:moveTo>
                  <a:pt x="0" y="0"/>
                </a:moveTo>
                <a:lnTo>
                  <a:pt x="2198692" y="0"/>
                </a:lnTo>
                <a:lnTo>
                  <a:pt x="2198692" y="2195944"/>
                </a:lnTo>
                <a:lnTo>
                  <a:pt x="0" y="2195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289349" y="650452"/>
            <a:ext cx="1094910" cy="1078507"/>
          </a:xfrm>
          <a:custGeom>
            <a:avLst/>
            <a:gdLst/>
            <a:ahLst/>
            <a:cxnLst/>
            <a:rect l="l" t="t" r="r" b="b"/>
            <a:pathLst>
              <a:path w="1094910" h="1078507">
                <a:moveTo>
                  <a:pt x="0" y="0"/>
                </a:moveTo>
                <a:lnTo>
                  <a:pt x="1094911" y="0"/>
                </a:lnTo>
                <a:lnTo>
                  <a:pt x="1094911" y="1078507"/>
                </a:lnTo>
                <a:lnTo>
                  <a:pt x="0" y="1078507"/>
                </a:lnTo>
                <a:lnTo>
                  <a:pt x="0" y="0"/>
                </a:lnTo>
                <a:close/>
              </a:path>
            </a:pathLst>
          </a:custGeom>
          <a:blipFill>
            <a:blip r:embed="rId5"/>
            <a:stretch>
              <a:fillRect/>
            </a:stretch>
          </a:blipFill>
        </p:spPr>
      </p:sp>
      <p:grpSp>
        <p:nvGrpSpPr>
          <p:cNvPr id="5" name="Group 5"/>
          <p:cNvGrpSpPr/>
          <p:nvPr/>
        </p:nvGrpSpPr>
        <p:grpSpPr>
          <a:xfrm>
            <a:off x="-696955" y="214183"/>
            <a:ext cx="12862010" cy="1456507"/>
            <a:chOff x="0" y="0"/>
            <a:chExt cx="3387525" cy="383607"/>
          </a:xfrm>
        </p:grpSpPr>
        <p:sp>
          <p:nvSpPr>
            <p:cNvPr id="6" name="Freeform 6"/>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gradFill rotWithShape="1">
              <a:gsLst>
                <a:gs pos="0">
                  <a:srgbClr val="003780">
                    <a:alpha val="100000"/>
                  </a:srgbClr>
                </a:gs>
                <a:gs pos="100000">
                  <a:srgbClr val="011F47">
                    <a:alpha val="100000"/>
                  </a:srgbClr>
                </a:gs>
              </a:gsLst>
              <a:lin ang="5400000"/>
            </a:gradFill>
          </p:spPr>
        </p:sp>
        <p:sp>
          <p:nvSpPr>
            <p:cNvPr id="7" name="TextBox 7"/>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96919" y="2098391"/>
            <a:ext cx="13541312" cy="1556932"/>
            <a:chOff x="0" y="0"/>
            <a:chExt cx="3566436" cy="410056"/>
          </a:xfrm>
        </p:grpSpPr>
        <p:sp>
          <p:nvSpPr>
            <p:cNvPr id="9" name="Freeform 9"/>
            <p:cNvSpPr/>
            <p:nvPr/>
          </p:nvSpPr>
          <p:spPr>
            <a:xfrm>
              <a:off x="0" y="0"/>
              <a:ext cx="3566436" cy="410056"/>
            </a:xfrm>
            <a:custGeom>
              <a:avLst/>
              <a:gdLst/>
              <a:ahLst/>
              <a:cxnLst/>
              <a:rect l="l" t="t" r="r" b="b"/>
              <a:pathLst>
                <a:path w="3566436" h="410056">
                  <a:moveTo>
                    <a:pt x="57173" y="0"/>
                  </a:moveTo>
                  <a:lnTo>
                    <a:pt x="3509264" y="0"/>
                  </a:lnTo>
                  <a:cubicBezTo>
                    <a:pt x="3524427" y="0"/>
                    <a:pt x="3538969" y="6024"/>
                    <a:pt x="3549691" y="16745"/>
                  </a:cubicBezTo>
                  <a:cubicBezTo>
                    <a:pt x="3560413" y="27467"/>
                    <a:pt x="3566436" y="42009"/>
                    <a:pt x="3566436" y="57173"/>
                  </a:cubicBezTo>
                  <a:lnTo>
                    <a:pt x="3566436" y="352884"/>
                  </a:lnTo>
                  <a:cubicBezTo>
                    <a:pt x="3566436" y="384459"/>
                    <a:pt x="3540839" y="410056"/>
                    <a:pt x="3509264" y="410056"/>
                  </a:cubicBezTo>
                  <a:lnTo>
                    <a:pt x="57173" y="410056"/>
                  </a:lnTo>
                  <a:cubicBezTo>
                    <a:pt x="42009" y="410056"/>
                    <a:pt x="27467" y="404033"/>
                    <a:pt x="16745" y="393311"/>
                  </a:cubicBezTo>
                  <a:cubicBezTo>
                    <a:pt x="6024" y="382589"/>
                    <a:pt x="0" y="368047"/>
                    <a:pt x="0" y="352884"/>
                  </a:cubicBezTo>
                  <a:lnTo>
                    <a:pt x="0" y="57173"/>
                  </a:lnTo>
                  <a:cubicBezTo>
                    <a:pt x="0" y="25597"/>
                    <a:pt x="25597" y="0"/>
                    <a:pt x="57173" y="0"/>
                  </a:cubicBezTo>
                  <a:close/>
                </a:path>
              </a:pathLst>
            </a:custGeom>
            <a:gradFill rotWithShape="1">
              <a:gsLst>
                <a:gs pos="0">
                  <a:srgbClr val="003780">
                    <a:alpha val="100000"/>
                  </a:srgbClr>
                </a:gs>
                <a:gs pos="100000">
                  <a:srgbClr val="011F47">
                    <a:alpha val="100000"/>
                  </a:srgbClr>
                </a:gs>
              </a:gsLst>
              <a:lin ang="5400000"/>
            </a:gradFill>
          </p:spPr>
        </p:sp>
        <p:sp>
          <p:nvSpPr>
            <p:cNvPr id="10" name="TextBox 10"/>
            <p:cNvSpPr txBox="1"/>
            <p:nvPr/>
          </p:nvSpPr>
          <p:spPr>
            <a:xfrm>
              <a:off x="0" y="-38100"/>
              <a:ext cx="3566436" cy="448156"/>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35019" y="5820389"/>
            <a:ext cx="13541312" cy="1652182"/>
            <a:chOff x="0" y="0"/>
            <a:chExt cx="3566436" cy="435143"/>
          </a:xfrm>
        </p:grpSpPr>
        <p:sp>
          <p:nvSpPr>
            <p:cNvPr id="12" name="Freeform 12"/>
            <p:cNvSpPr/>
            <p:nvPr/>
          </p:nvSpPr>
          <p:spPr>
            <a:xfrm>
              <a:off x="0" y="0"/>
              <a:ext cx="3566436" cy="435143"/>
            </a:xfrm>
            <a:custGeom>
              <a:avLst/>
              <a:gdLst/>
              <a:ahLst/>
              <a:cxnLst/>
              <a:rect l="l" t="t" r="r" b="b"/>
              <a:pathLst>
                <a:path w="3566436" h="435143">
                  <a:moveTo>
                    <a:pt x="57173" y="0"/>
                  </a:moveTo>
                  <a:lnTo>
                    <a:pt x="3509264" y="0"/>
                  </a:lnTo>
                  <a:cubicBezTo>
                    <a:pt x="3524427" y="0"/>
                    <a:pt x="3538969" y="6024"/>
                    <a:pt x="3549691" y="16745"/>
                  </a:cubicBezTo>
                  <a:cubicBezTo>
                    <a:pt x="3560413" y="27467"/>
                    <a:pt x="3566436" y="42009"/>
                    <a:pt x="3566436" y="57173"/>
                  </a:cubicBezTo>
                  <a:lnTo>
                    <a:pt x="3566436" y="377970"/>
                  </a:lnTo>
                  <a:cubicBezTo>
                    <a:pt x="3566436" y="409546"/>
                    <a:pt x="3540839" y="435143"/>
                    <a:pt x="3509264" y="435143"/>
                  </a:cubicBezTo>
                  <a:lnTo>
                    <a:pt x="57173" y="435143"/>
                  </a:lnTo>
                  <a:cubicBezTo>
                    <a:pt x="25597" y="435143"/>
                    <a:pt x="0" y="409546"/>
                    <a:pt x="0" y="377970"/>
                  </a:cubicBezTo>
                  <a:lnTo>
                    <a:pt x="0" y="57173"/>
                  </a:lnTo>
                  <a:cubicBezTo>
                    <a:pt x="0" y="25597"/>
                    <a:pt x="25597" y="0"/>
                    <a:pt x="57173" y="0"/>
                  </a:cubicBezTo>
                  <a:close/>
                </a:path>
              </a:pathLst>
            </a:custGeom>
            <a:gradFill rotWithShape="1">
              <a:gsLst>
                <a:gs pos="0">
                  <a:srgbClr val="003780">
                    <a:alpha val="100000"/>
                  </a:srgbClr>
                </a:gs>
                <a:gs pos="100000">
                  <a:srgbClr val="011F47">
                    <a:alpha val="100000"/>
                  </a:srgbClr>
                </a:gs>
              </a:gsLst>
              <a:lin ang="5400000"/>
            </a:gradFill>
          </p:spPr>
        </p:sp>
        <p:sp>
          <p:nvSpPr>
            <p:cNvPr id="13" name="TextBox 13"/>
            <p:cNvSpPr txBox="1"/>
            <p:nvPr/>
          </p:nvSpPr>
          <p:spPr>
            <a:xfrm>
              <a:off x="0" y="-38100"/>
              <a:ext cx="3566436" cy="473243"/>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754864" y="2355582"/>
            <a:ext cx="1109620" cy="1016690"/>
          </a:xfrm>
          <a:custGeom>
            <a:avLst/>
            <a:gdLst/>
            <a:ahLst/>
            <a:cxnLst/>
            <a:rect l="l" t="t" r="r" b="b"/>
            <a:pathLst>
              <a:path w="1109620" h="1016690">
                <a:moveTo>
                  <a:pt x="0" y="0"/>
                </a:moveTo>
                <a:lnTo>
                  <a:pt x="1109620" y="0"/>
                </a:lnTo>
                <a:lnTo>
                  <a:pt x="1109620" y="1016690"/>
                </a:lnTo>
                <a:lnTo>
                  <a:pt x="0" y="10166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754864" y="6014041"/>
            <a:ext cx="1219200" cy="1219200"/>
          </a:xfrm>
          <a:custGeom>
            <a:avLst/>
            <a:gdLst/>
            <a:ahLst/>
            <a:cxnLst/>
            <a:rect l="l" t="t" r="r" b="b"/>
            <a:pathLst>
              <a:path w="1219200" h="1219200">
                <a:moveTo>
                  <a:pt x="0" y="0"/>
                </a:moveTo>
                <a:lnTo>
                  <a:pt x="1219200" y="0"/>
                </a:lnTo>
                <a:lnTo>
                  <a:pt x="1219200" y="1219200"/>
                </a:lnTo>
                <a:lnTo>
                  <a:pt x="0" y="12192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95250" y="278861"/>
            <a:ext cx="11490410" cy="1193800"/>
          </a:xfrm>
          <a:prstGeom prst="rect">
            <a:avLst/>
          </a:prstGeom>
        </p:spPr>
        <p:txBody>
          <a:bodyPr lIns="0" tIns="0" rIns="0" bIns="0" rtlCol="0" anchor="t">
            <a:spAutoFit/>
          </a:bodyPr>
          <a:lstStyle/>
          <a:p>
            <a:pPr algn="ctr">
              <a:lnSpc>
                <a:spcPts val="9799"/>
              </a:lnSpc>
            </a:pPr>
            <a:r>
              <a:rPr lang="en-US" sz="6999" b="1">
                <a:solidFill>
                  <a:srgbClr val="FFCF01"/>
                </a:solidFill>
                <a:latin typeface="Montserrat Bold"/>
                <a:ea typeface="Montserrat Bold"/>
                <a:cs typeface="Montserrat Bold"/>
                <a:sym typeface="Montserrat Bold"/>
              </a:rPr>
              <a:t>MITIGASI RESIKO</a:t>
            </a:r>
          </a:p>
        </p:txBody>
      </p:sp>
      <p:sp>
        <p:nvSpPr>
          <p:cNvPr id="17" name="TextBox 17"/>
          <p:cNvSpPr txBox="1"/>
          <p:nvPr/>
        </p:nvSpPr>
        <p:spPr>
          <a:xfrm>
            <a:off x="1782794" y="2489969"/>
            <a:ext cx="12055412" cy="669925"/>
          </a:xfrm>
          <a:prstGeom prst="rect">
            <a:avLst/>
          </a:prstGeom>
        </p:spPr>
        <p:txBody>
          <a:bodyPr lIns="0" tIns="0" rIns="0" bIns="0" rtlCol="0" anchor="t">
            <a:spAutoFit/>
          </a:bodyPr>
          <a:lstStyle/>
          <a:p>
            <a:pPr algn="ctr">
              <a:lnSpc>
                <a:spcPts val="5599"/>
              </a:lnSpc>
              <a:spcBef>
                <a:spcPct val="0"/>
              </a:spcBef>
            </a:pPr>
            <a:r>
              <a:rPr lang="en-US" sz="3999" b="1">
                <a:solidFill>
                  <a:srgbClr val="FFFFFF"/>
                </a:solidFill>
                <a:latin typeface="Montserrat Bold"/>
                <a:ea typeface="Montserrat Bold"/>
                <a:cs typeface="Montserrat Bold"/>
                <a:sym typeface="Montserrat Bold"/>
              </a:rPr>
              <a:t>JUMLAH PINJAMAN DEBITUR TIDAK SESUAI</a:t>
            </a:r>
          </a:p>
        </p:txBody>
      </p:sp>
      <p:sp>
        <p:nvSpPr>
          <p:cNvPr id="18" name="TextBox 18"/>
          <p:cNvSpPr txBox="1"/>
          <p:nvPr/>
        </p:nvSpPr>
        <p:spPr>
          <a:xfrm>
            <a:off x="535019" y="4045278"/>
            <a:ext cx="16228981" cy="1038746"/>
          </a:xfrm>
          <a:prstGeom prst="rect">
            <a:avLst/>
          </a:prstGeom>
        </p:spPr>
        <p:txBody>
          <a:bodyPr wrap="square" lIns="0" tIns="0" rIns="0" bIns="0" rtlCol="0" anchor="t">
            <a:spAutoFit/>
          </a:bodyPr>
          <a:lstStyle/>
          <a:p>
            <a:pPr algn="l">
              <a:lnSpc>
                <a:spcPts val="2659"/>
              </a:lnSpc>
              <a:spcBef>
                <a:spcPct val="0"/>
              </a:spcBef>
            </a:pPr>
            <a:r>
              <a:rPr lang="en-US" sz="2400" dirty="0" err="1">
                <a:solidFill>
                  <a:srgbClr val="000000"/>
                </a:solidFill>
                <a:latin typeface="Montserrat"/>
                <a:ea typeface="Montserrat"/>
                <a:cs typeface="Montserrat"/>
                <a:sym typeface="Montserrat"/>
              </a:rPr>
              <a:t>Pada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saat</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pengajuan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pembiayaan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terdapat</a:t>
            </a:r>
            <a:r>
              <a:rPr lang="en-US" sz="2400" dirty="0">
                <a:solidFill>
                  <a:srgbClr val="000000"/>
                </a:solidFill>
                <a:latin typeface="Montserrat"/>
                <a:ea typeface="Montserrat"/>
                <a:cs typeface="Montserrat"/>
                <a:sym typeface="Montserrat"/>
              </a:rPr>
              <a:t> proses video </a:t>
            </a:r>
            <a:r>
              <a:rPr lang="en-US" sz="2400" dirty="0" err="1">
                <a:solidFill>
                  <a:srgbClr val="000000"/>
                </a:solidFill>
                <a:latin typeface="Montserrat"/>
                <a:ea typeface="Montserrat"/>
                <a:cs typeface="Montserrat"/>
                <a:sym typeface="Montserrat"/>
              </a:rPr>
              <a:t>wawancara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antara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petugas</a:t>
            </a:r>
            <a:r>
              <a:rPr lang="en-US" sz="2400" dirty="0">
                <a:solidFill>
                  <a:srgbClr val="000000"/>
                </a:solidFill>
                <a:latin typeface="Montserrat"/>
                <a:ea typeface="Montserrat"/>
                <a:cs typeface="Montserrat"/>
                <a:sym typeface="Montserrat"/>
              </a:rPr>
              <a:t> marketing KOPERASI JASA INSAN JAYA SEJAHTERA </a:t>
            </a:r>
            <a:r>
              <a:rPr lang="en-US" sz="2400" dirty="0" err="1">
                <a:solidFill>
                  <a:srgbClr val="000000"/>
                </a:solidFill>
                <a:latin typeface="Montserrat"/>
                <a:ea typeface="Montserrat"/>
                <a:cs typeface="Montserrat"/>
                <a:sym typeface="Montserrat"/>
              </a:rPr>
              <a:t>bersama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calon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debitur</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dengan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materi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pertanyaan</a:t>
            </a:r>
            <a:r>
              <a:rPr lang="en-US" sz="2400" dirty="0">
                <a:solidFill>
                  <a:srgbClr val="000000"/>
                </a:solidFill>
                <a:latin typeface="Montserrat"/>
                <a:ea typeface="Montserrat"/>
                <a:cs typeface="Montserrat"/>
                <a:sym typeface="Montserrat"/>
              </a:rPr>
              <a:t> yang </a:t>
            </a:r>
            <a:r>
              <a:rPr lang="en-US" sz="2400" dirty="0" err="1">
                <a:solidFill>
                  <a:srgbClr val="000000"/>
                </a:solidFill>
                <a:latin typeface="Montserrat"/>
                <a:ea typeface="Montserrat"/>
                <a:cs typeface="Montserrat"/>
                <a:sym typeface="Montserrat"/>
              </a:rPr>
              <a:t>menyatakan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jumlah</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pinjaman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dan</a:t>
            </a:r>
            <a:r>
              <a:rPr lang="en-US" sz="2400" dirty="0">
                <a:solidFill>
                  <a:srgbClr val="000000"/>
                </a:solidFill>
                <a:latin typeface="Montserrat"/>
                <a:ea typeface="Montserrat"/>
                <a:cs typeface="Montserrat"/>
                <a:sym typeface="Montserrat"/>
              </a:rPr>
              <a:t> tenor </a:t>
            </a:r>
            <a:r>
              <a:rPr lang="en-US" sz="2400" dirty="0" err="1">
                <a:solidFill>
                  <a:srgbClr val="000000"/>
                </a:solidFill>
                <a:latin typeface="Montserrat"/>
                <a:ea typeface="Montserrat"/>
                <a:cs typeface="Montserrat"/>
                <a:sym typeface="Montserrat"/>
              </a:rPr>
              <a:t>dari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pengajuan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calon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debitur</a:t>
            </a:r>
            <a:r>
              <a:rPr lang="en-US" sz="2400" dirty="0">
                <a:solidFill>
                  <a:srgbClr val="000000"/>
                </a:solidFill>
                <a:latin typeface="Montserrat"/>
                <a:ea typeface="Montserrat"/>
                <a:cs typeface="Montserrat"/>
                <a:sym typeface="Montserrat"/>
              </a:rPr>
              <a:t>.</a:t>
            </a:r>
          </a:p>
        </p:txBody>
      </p:sp>
      <p:sp>
        <p:nvSpPr>
          <p:cNvPr id="19" name="TextBox 19"/>
          <p:cNvSpPr txBox="1"/>
          <p:nvPr/>
        </p:nvSpPr>
        <p:spPr>
          <a:xfrm>
            <a:off x="2193909" y="5936253"/>
            <a:ext cx="11312462" cy="1374775"/>
          </a:xfrm>
          <a:prstGeom prst="rect">
            <a:avLst/>
          </a:prstGeom>
        </p:spPr>
        <p:txBody>
          <a:bodyPr lIns="0" tIns="0" rIns="0" bIns="0" rtlCol="0" anchor="t">
            <a:spAutoFit/>
          </a:bodyPr>
          <a:lstStyle/>
          <a:p>
            <a:pPr algn="l">
              <a:lnSpc>
                <a:spcPts val="5599"/>
              </a:lnSpc>
              <a:spcBef>
                <a:spcPct val="0"/>
              </a:spcBef>
            </a:pPr>
            <a:r>
              <a:rPr lang="en-US" sz="3999" b="1" dirty="0">
                <a:solidFill>
                  <a:srgbClr val="FFFFFF"/>
                </a:solidFill>
                <a:latin typeface="Montserrat Bold"/>
                <a:ea typeface="Montserrat Bold"/>
                <a:cs typeface="Montserrat Bold"/>
                <a:sym typeface="Montserrat Bold"/>
              </a:rPr>
              <a:t>PENYELEWENGAN DANA PENCAIRAN DEBITUR DAN TAKE OVER FIKTIF</a:t>
            </a:r>
          </a:p>
        </p:txBody>
      </p:sp>
      <p:sp>
        <p:nvSpPr>
          <p:cNvPr id="20" name="TextBox 20"/>
          <p:cNvSpPr txBox="1"/>
          <p:nvPr/>
        </p:nvSpPr>
        <p:spPr>
          <a:xfrm>
            <a:off x="1185849" y="7983868"/>
            <a:ext cx="12652357" cy="1038746"/>
          </a:xfrm>
          <a:prstGeom prst="rect">
            <a:avLst/>
          </a:prstGeom>
        </p:spPr>
        <p:txBody>
          <a:bodyPr wrap="square" lIns="0" tIns="0" rIns="0" bIns="0" rtlCol="0" anchor="t">
            <a:spAutoFit/>
          </a:bodyPr>
          <a:lstStyle/>
          <a:p>
            <a:pPr marL="410209" lvl="1" indent="-205105" algn="l">
              <a:lnSpc>
                <a:spcPts val="2659"/>
              </a:lnSpc>
              <a:buFont typeface="Arial"/>
              <a:buChar char="•"/>
            </a:pPr>
            <a:r>
              <a:rPr lang="en-US" sz="2400" dirty="0">
                <a:solidFill>
                  <a:srgbClr val="000000"/>
                </a:solidFill>
                <a:latin typeface="Montserrat"/>
                <a:ea typeface="Montserrat"/>
                <a:cs typeface="Montserrat"/>
                <a:sym typeface="Montserrat"/>
              </a:rPr>
              <a:t>Dana </a:t>
            </a:r>
            <a:r>
              <a:rPr lang="en-US" sz="2400" dirty="0" err="1">
                <a:solidFill>
                  <a:srgbClr val="000000"/>
                </a:solidFill>
                <a:latin typeface="Montserrat"/>
                <a:ea typeface="Montserrat"/>
                <a:cs typeface="Montserrat"/>
                <a:sym typeface="Montserrat"/>
              </a:rPr>
              <a:t>pencairan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langsung</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ditransfer</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ke</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rekening</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debitur</a:t>
            </a:r>
            <a:r>
              <a:rPr lang="en-US" sz="2400" dirty="0">
                <a:solidFill>
                  <a:srgbClr val="000000"/>
                </a:solidFill>
                <a:latin typeface="Montserrat"/>
                <a:ea typeface="Montserrat"/>
                <a:cs typeface="Montserrat"/>
                <a:sym typeface="Montserrat"/>
              </a:rPr>
              <a:t>,</a:t>
            </a:r>
          </a:p>
          <a:p>
            <a:pPr algn="l">
              <a:lnSpc>
                <a:spcPts val="2659"/>
              </a:lnSpc>
            </a:pPr>
            <a:endParaRPr lang="en-US" sz="2400" dirty="0">
              <a:solidFill>
                <a:srgbClr val="000000"/>
              </a:solidFill>
              <a:latin typeface="Montserrat"/>
              <a:ea typeface="Montserrat"/>
              <a:cs typeface="Montserrat"/>
              <a:sym typeface="Montserrat"/>
            </a:endParaRPr>
          </a:p>
          <a:p>
            <a:pPr marL="410209" lvl="1" indent="-205105" algn="l">
              <a:lnSpc>
                <a:spcPts val="2659"/>
              </a:lnSpc>
              <a:spcBef>
                <a:spcPct val="0"/>
              </a:spcBef>
              <a:buFont typeface="Arial"/>
              <a:buChar char="•"/>
            </a:pPr>
            <a:r>
              <a:rPr lang="en-US" sz="2400" dirty="0">
                <a:solidFill>
                  <a:srgbClr val="000000"/>
                </a:solidFill>
                <a:latin typeface="Montserrat"/>
                <a:ea typeface="Montserrat"/>
                <a:cs typeface="Montserrat"/>
                <a:sym typeface="Montserrat"/>
              </a:rPr>
              <a:t>Proses take over non </a:t>
            </a:r>
            <a:r>
              <a:rPr lang="en-US" sz="2400" dirty="0" err="1">
                <a:solidFill>
                  <a:srgbClr val="000000"/>
                </a:solidFill>
                <a:latin typeface="Montserrat"/>
                <a:ea typeface="Montserrat"/>
                <a:cs typeface="Montserrat"/>
                <a:sym typeface="Montserrat"/>
              </a:rPr>
              <a:t>tunai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melalui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koordinasi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dengan</a:t>
            </a:r>
            <a:r>
              <a:rPr lang="en-US" sz="2400" dirty="0">
                <a:solidFill>
                  <a:srgbClr val="000000"/>
                </a:solidFill>
                <a:latin typeface="Montserrat"/>
                <a:ea typeface="Montserrat"/>
                <a:cs typeface="Montserrat"/>
                <a:sym typeface="Montserrat"/>
              </a:rPr>
              <a:t> Bank </a:t>
            </a:r>
            <a:r>
              <a:rPr lang="en-US" sz="2400" dirty="0" err="1">
                <a:solidFill>
                  <a:srgbClr val="000000"/>
                </a:solidFill>
                <a:latin typeface="Montserrat"/>
                <a:ea typeface="Montserrat"/>
                <a:cs typeface="Montserrat"/>
                <a:sym typeface="Montserrat"/>
              </a:rPr>
              <a:t>asal</a:t>
            </a:r>
            <a:r>
              <a:rPr lang="en-US" sz="1899" dirty="0">
                <a:solidFill>
                  <a:srgbClr val="000000"/>
                </a:solidFill>
                <a:latin typeface="Montserrat"/>
                <a:ea typeface="Montserrat"/>
                <a:cs typeface="Montserrat"/>
                <a:sym typeface="Montserrat"/>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5650202" y="214183"/>
            <a:ext cx="2198692" cy="2195944"/>
          </a:xfrm>
          <a:custGeom>
            <a:avLst/>
            <a:gdLst/>
            <a:ahLst/>
            <a:cxnLst/>
            <a:rect l="l" t="t" r="r" b="b"/>
            <a:pathLst>
              <a:path w="2198692" h="2195944">
                <a:moveTo>
                  <a:pt x="0" y="0"/>
                </a:moveTo>
                <a:lnTo>
                  <a:pt x="2198692" y="0"/>
                </a:lnTo>
                <a:lnTo>
                  <a:pt x="2198692" y="2195944"/>
                </a:lnTo>
                <a:lnTo>
                  <a:pt x="0" y="2195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289349" y="650452"/>
            <a:ext cx="1094910" cy="1078507"/>
          </a:xfrm>
          <a:custGeom>
            <a:avLst/>
            <a:gdLst/>
            <a:ahLst/>
            <a:cxnLst/>
            <a:rect l="l" t="t" r="r" b="b"/>
            <a:pathLst>
              <a:path w="1094910" h="1078507">
                <a:moveTo>
                  <a:pt x="0" y="0"/>
                </a:moveTo>
                <a:lnTo>
                  <a:pt x="1094911" y="0"/>
                </a:lnTo>
                <a:lnTo>
                  <a:pt x="1094911" y="1078507"/>
                </a:lnTo>
                <a:lnTo>
                  <a:pt x="0" y="1078507"/>
                </a:lnTo>
                <a:lnTo>
                  <a:pt x="0" y="0"/>
                </a:lnTo>
                <a:close/>
              </a:path>
            </a:pathLst>
          </a:custGeom>
          <a:blipFill>
            <a:blip r:embed="rId5"/>
            <a:stretch>
              <a:fillRect/>
            </a:stretch>
          </a:blipFill>
        </p:spPr>
      </p:sp>
      <p:grpSp>
        <p:nvGrpSpPr>
          <p:cNvPr id="5" name="Group 5"/>
          <p:cNvGrpSpPr/>
          <p:nvPr/>
        </p:nvGrpSpPr>
        <p:grpSpPr>
          <a:xfrm>
            <a:off x="-696955" y="214183"/>
            <a:ext cx="12862010" cy="1456507"/>
            <a:chOff x="0" y="0"/>
            <a:chExt cx="3387525" cy="383607"/>
          </a:xfrm>
        </p:grpSpPr>
        <p:sp>
          <p:nvSpPr>
            <p:cNvPr id="6" name="Freeform 6"/>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gradFill rotWithShape="1">
              <a:gsLst>
                <a:gs pos="0">
                  <a:srgbClr val="003780">
                    <a:alpha val="100000"/>
                  </a:srgbClr>
                </a:gs>
                <a:gs pos="100000">
                  <a:srgbClr val="011F47">
                    <a:alpha val="100000"/>
                  </a:srgbClr>
                </a:gs>
              </a:gsLst>
              <a:lin ang="5400000"/>
            </a:gradFill>
          </p:spPr>
        </p:sp>
        <p:sp>
          <p:nvSpPr>
            <p:cNvPr id="7" name="TextBox 7"/>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96919" y="2098391"/>
            <a:ext cx="13541312" cy="1556932"/>
            <a:chOff x="0" y="0"/>
            <a:chExt cx="3566436" cy="410056"/>
          </a:xfrm>
        </p:grpSpPr>
        <p:sp>
          <p:nvSpPr>
            <p:cNvPr id="9" name="Freeform 9"/>
            <p:cNvSpPr/>
            <p:nvPr/>
          </p:nvSpPr>
          <p:spPr>
            <a:xfrm>
              <a:off x="0" y="0"/>
              <a:ext cx="3566436" cy="410056"/>
            </a:xfrm>
            <a:custGeom>
              <a:avLst/>
              <a:gdLst/>
              <a:ahLst/>
              <a:cxnLst/>
              <a:rect l="l" t="t" r="r" b="b"/>
              <a:pathLst>
                <a:path w="3566436" h="410056">
                  <a:moveTo>
                    <a:pt x="57173" y="0"/>
                  </a:moveTo>
                  <a:lnTo>
                    <a:pt x="3509264" y="0"/>
                  </a:lnTo>
                  <a:cubicBezTo>
                    <a:pt x="3524427" y="0"/>
                    <a:pt x="3538969" y="6024"/>
                    <a:pt x="3549691" y="16745"/>
                  </a:cubicBezTo>
                  <a:cubicBezTo>
                    <a:pt x="3560413" y="27467"/>
                    <a:pt x="3566436" y="42009"/>
                    <a:pt x="3566436" y="57173"/>
                  </a:cubicBezTo>
                  <a:lnTo>
                    <a:pt x="3566436" y="352884"/>
                  </a:lnTo>
                  <a:cubicBezTo>
                    <a:pt x="3566436" y="384459"/>
                    <a:pt x="3540839" y="410056"/>
                    <a:pt x="3509264" y="410056"/>
                  </a:cubicBezTo>
                  <a:lnTo>
                    <a:pt x="57173" y="410056"/>
                  </a:lnTo>
                  <a:cubicBezTo>
                    <a:pt x="42009" y="410056"/>
                    <a:pt x="27467" y="404033"/>
                    <a:pt x="16745" y="393311"/>
                  </a:cubicBezTo>
                  <a:cubicBezTo>
                    <a:pt x="6024" y="382589"/>
                    <a:pt x="0" y="368047"/>
                    <a:pt x="0" y="352884"/>
                  </a:cubicBezTo>
                  <a:lnTo>
                    <a:pt x="0" y="57173"/>
                  </a:lnTo>
                  <a:cubicBezTo>
                    <a:pt x="0" y="25597"/>
                    <a:pt x="25597" y="0"/>
                    <a:pt x="57173" y="0"/>
                  </a:cubicBezTo>
                  <a:close/>
                </a:path>
              </a:pathLst>
            </a:custGeom>
            <a:gradFill rotWithShape="1">
              <a:gsLst>
                <a:gs pos="0">
                  <a:srgbClr val="003780">
                    <a:alpha val="100000"/>
                  </a:srgbClr>
                </a:gs>
                <a:gs pos="100000">
                  <a:srgbClr val="011F47">
                    <a:alpha val="100000"/>
                  </a:srgbClr>
                </a:gs>
              </a:gsLst>
              <a:lin ang="5400000"/>
            </a:gradFill>
          </p:spPr>
        </p:sp>
        <p:sp>
          <p:nvSpPr>
            <p:cNvPr id="10" name="TextBox 10"/>
            <p:cNvSpPr txBox="1"/>
            <p:nvPr/>
          </p:nvSpPr>
          <p:spPr>
            <a:xfrm>
              <a:off x="0" y="-38100"/>
              <a:ext cx="3566436" cy="448156"/>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96919" y="6669319"/>
            <a:ext cx="13541312" cy="1652182"/>
            <a:chOff x="0" y="0"/>
            <a:chExt cx="3566436" cy="435143"/>
          </a:xfrm>
        </p:grpSpPr>
        <p:sp>
          <p:nvSpPr>
            <p:cNvPr id="12" name="Freeform 12"/>
            <p:cNvSpPr/>
            <p:nvPr/>
          </p:nvSpPr>
          <p:spPr>
            <a:xfrm>
              <a:off x="0" y="0"/>
              <a:ext cx="3566436" cy="435143"/>
            </a:xfrm>
            <a:custGeom>
              <a:avLst/>
              <a:gdLst/>
              <a:ahLst/>
              <a:cxnLst/>
              <a:rect l="l" t="t" r="r" b="b"/>
              <a:pathLst>
                <a:path w="3566436" h="435143">
                  <a:moveTo>
                    <a:pt x="57173" y="0"/>
                  </a:moveTo>
                  <a:lnTo>
                    <a:pt x="3509264" y="0"/>
                  </a:lnTo>
                  <a:cubicBezTo>
                    <a:pt x="3524427" y="0"/>
                    <a:pt x="3538969" y="6024"/>
                    <a:pt x="3549691" y="16745"/>
                  </a:cubicBezTo>
                  <a:cubicBezTo>
                    <a:pt x="3560413" y="27467"/>
                    <a:pt x="3566436" y="42009"/>
                    <a:pt x="3566436" y="57173"/>
                  </a:cubicBezTo>
                  <a:lnTo>
                    <a:pt x="3566436" y="377970"/>
                  </a:lnTo>
                  <a:cubicBezTo>
                    <a:pt x="3566436" y="409546"/>
                    <a:pt x="3540839" y="435143"/>
                    <a:pt x="3509264" y="435143"/>
                  </a:cubicBezTo>
                  <a:lnTo>
                    <a:pt x="57173" y="435143"/>
                  </a:lnTo>
                  <a:cubicBezTo>
                    <a:pt x="25597" y="435143"/>
                    <a:pt x="0" y="409546"/>
                    <a:pt x="0" y="377970"/>
                  </a:cubicBezTo>
                  <a:lnTo>
                    <a:pt x="0" y="57173"/>
                  </a:lnTo>
                  <a:cubicBezTo>
                    <a:pt x="0" y="25597"/>
                    <a:pt x="25597" y="0"/>
                    <a:pt x="57173" y="0"/>
                  </a:cubicBezTo>
                  <a:close/>
                </a:path>
              </a:pathLst>
            </a:custGeom>
            <a:gradFill rotWithShape="1">
              <a:gsLst>
                <a:gs pos="0">
                  <a:srgbClr val="003780">
                    <a:alpha val="100000"/>
                  </a:srgbClr>
                </a:gs>
                <a:gs pos="100000">
                  <a:srgbClr val="011F47">
                    <a:alpha val="100000"/>
                  </a:srgbClr>
                </a:gs>
              </a:gsLst>
              <a:lin ang="5400000"/>
            </a:gradFill>
          </p:spPr>
        </p:sp>
        <p:sp>
          <p:nvSpPr>
            <p:cNvPr id="13" name="TextBox 13"/>
            <p:cNvSpPr txBox="1"/>
            <p:nvPr/>
          </p:nvSpPr>
          <p:spPr>
            <a:xfrm>
              <a:off x="0" y="-38100"/>
              <a:ext cx="3566436" cy="473243"/>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903432" y="2117441"/>
            <a:ext cx="1390741" cy="1401250"/>
          </a:xfrm>
          <a:custGeom>
            <a:avLst/>
            <a:gdLst/>
            <a:ahLst/>
            <a:cxnLst/>
            <a:rect l="l" t="t" r="r" b="b"/>
            <a:pathLst>
              <a:path w="1390741" h="1401250">
                <a:moveTo>
                  <a:pt x="0" y="0"/>
                </a:moveTo>
                <a:lnTo>
                  <a:pt x="1390741" y="0"/>
                </a:lnTo>
                <a:lnTo>
                  <a:pt x="1390741" y="1401250"/>
                </a:lnTo>
                <a:lnTo>
                  <a:pt x="0" y="14012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903432" y="6799394"/>
            <a:ext cx="1342761" cy="1315906"/>
          </a:xfrm>
          <a:custGeom>
            <a:avLst/>
            <a:gdLst/>
            <a:ahLst/>
            <a:cxnLst/>
            <a:rect l="l" t="t" r="r" b="b"/>
            <a:pathLst>
              <a:path w="1342761" h="1315906">
                <a:moveTo>
                  <a:pt x="0" y="0"/>
                </a:moveTo>
                <a:lnTo>
                  <a:pt x="1342762" y="0"/>
                </a:lnTo>
                <a:lnTo>
                  <a:pt x="1342762" y="1315906"/>
                </a:lnTo>
                <a:lnTo>
                  <a:pt x="0" y="13159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95250" y="278861"/>
            <a:ext cx="11490410" cy="1193800"/>
          </a:xfrm>
          <a:prstGeom prst="rect">
            <a:avLst/>
          </a:prstGeom>
        </p:spPr>
        <p:txBody>
          <a:bodyPr lIns="0" tIns="0" rIns="0" bIns="0" rtlCol="0" anchor="t">
            <a:spAutoFit/>
          </a:bodyPr>
          <a:lstStyle/>
          <a:p>
            <a:pPr algn="ctr">
              <a:lnSpc>
                <a:spcPts val="9799"/>
              </a:lnSpc>
            </a:pPr>
            <a:r>
              <a:rPr lang="en-US" sz="6999" b="1">
                <a:solidFill>
                  <a:srgbClr val="FFCF01"/>
                </a:solidFill>
                <a:latin typeface="Montserrat Bold"/>
                <a:ea typeface="Montserrat Bold"/>
                <a:cs typeface="Montserrat Bold"/>
                <a:sym typeface="Montserrat Bold"/>
              </a:rPr>
              <a:t>MITIGASI RESIKO</a:t>
            </a:r>
          </a:p>
        </p:txBody>
      </p:sp>
      <p:sp>
        <p:nvSpPr>
          <p:cNvPr id="17" name="TextBox 17"/>
          <p:cNvSpPr txBox="1"/>
          <p:nvPr/>
        </p:nvSpPr>
        <p:spPr>
          <a:xfrm>
            <a:off x="2475148" y="2508557"/>
            <a:ext cx="7902512" cy="669925"/>
          </a:xfrm>
          <a:prstGeom prst="rect">
            <a:avLst/>
          </a:prstGeom>
        </p:spPr>
        <p:txBody>
          <a:bodyPr lIns="0" tIns="0" rIns="0" bIns="0" rtlCol="0" anchor="t">
            <a:spAutoFit/>
          </a:bodyPr>
          <a:lstStyle/>
          <a:p>
            <a:pPr algn="l">
              <a:lnSpc>
                <a:spcPts val="5599"/>
              </a:lnSpc>
              <a:spcBef>
                <a:spcPct val="0"/>
              </a:spcBef>
            </a:pPr>
            <a:r>
              <a:rPr lang="en-US" sz="3999" b="1">
                <a:solidFill>
                  <a:srgbClr val="FFFFFF"/>
                </a:solidFill>
                <a:latin typeface="Montserrat Bold"/>
                <a:ea typeface="Montserrat Bold"/>
                <a:cs typeface="Montserrat Bold"/>
                <a:sym typeface="Montserrat Bold"/>
              </a:rPr>
              <a:t>ANGSURAN TIDAK TERTAGIH</a:t>
            </a:r>
          </a:p>
        </p:txBody>
      </p:sp>
      <p:sp>
        <p:nvSpPr>
          <p:cNvPr id="18" name="TextBox 18"/>
          <p:cNvSpPr txBox="1"/>
          <p:nvPr/>
        </p:nvSpPr>
        <p:spPr>
          <a:xfrm>
            <a:off x="535019" y="3990859"/>
            <a:ext cx="16965468" cy="2077492"/>
          </a:xfrm>
          <a:prstGeom prst="rect">
            <a:avLst/>
          </a:prstGeom>
        </p:spPr>
        <p:txBody>
          <a:bodyPr lIns="0" tIns="0" rIns="0" bIns="0" rtlCol="0" anchor="t">
            <a:spAutoFit/>
          </a:bodyPr>
          <a:lstStyle/>
          <a:p>
            <a:pPr marL="410209" lvl="1" indent="-205105" algn="l">
              <a:lnSpc>
                <a:spcPts val="2659"/>
              </a:lnSpc>
              <a:buFont typeface="Arial"/>
              <a:buChar char="•"/>
            </a:pPr>
            <a:r>
              <a:rPr lang="en-US" sz="2400" dirty="0" err="1">
                <a:solidFill>
                  <a:srgbClr val="000000"/>
                </a:solidFill>
                <a:latin typeface="Montserrat"/>
                <a:ea typeface="Montserrat"/>
                <a:cs typeface="Montserrat"/>
                <a:sym typeface="Montserrat"/>
              </a:rPr>
              <a:t>Pembayaran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angsuran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dipotong</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langsung</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dari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gaji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pensiun</a:t>
            </a:r>
            <a:r>
              <a:rPr lang="en-US" sz="2400" dirty="0">
                <a:solidFill>
                  <a:srgbClr val="000000"/>
                </a:solidFill>
                <a:latin typeface="Montserrat"/>
                <a:ea typeface="Montserrat"/>
                <a:cs typeface="Montserrat"/>
                <a:sym typeface="Montserrat"/>
              </a:rPr>
              <a:t>,</a:t>
            </a:r>
          </a:p>
          <a:p>
            <a:pPr algn="l">
              <a:lnSpc>
                <a:spcPts val="2659"/>
              </a:lnSpc>
            </a:pPr>
            <a:endParaRPr lang="en-US" sz="2400" dirty="0">
              <a:solidFill>
                <a:srgbClr val="000000"/>
              </a:solidFill>
              <a:latin typeface="Montserrat"/>
              <a:ea typeface="Montserrat"/>
              <a:cs typeface="Montserrat"/>
              <a:sym typeface="Montserrat"/>
            </a:endParaRPr>
          </a:p>
          <a:p>
            <a:pPr marL="410209" lvl="1" indent="-205105" algn="l">
              <a:lnSpc>
                <a:spcPts val="2659"/>
              </a:lnSpc>
              <a:spcBef>
                <a:spcPct val="0"/>
              </a:spcBef>
              <a:buFont typeface="Arial"/>
              <a:buChar char="•"/>
            </a:pPr>
            <a:r>
              <a:rPr lang="en-US" sz="2400" dirty="0">
                <a:solidFill>
                  <a:srgbClr val="000000"/>
                </a:solidFill>
                <a:latin typeface="Montserrat"/>
                <a:ea typeface="Montserrat"/>
                <a:cs typeface="Montserrat"/>
                <a:sym typeface="Montserrat"/>
              </a:rPr>
              <a:t>Proses </a:t>
            </a:r>
            <a:r>
              <a:rPr lang="en-US" sz="2400" dirty="0" err="1">
                <a:solidFill>
                  <a:srgbClr val="000000"/>
                </a:solidFill>
                <a:latin typeface="Montserrat"/>
                <a:ea typeface="Montserrat"/>
                <a:cs typeface="Montserrat"/>
                <a:sym typeface="Montserrat"/>
              </a:rPr>
              <a:t>pemotongan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gaji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dilakukan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secara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sentralisir</a:t>
            </a:r>
            <a:r>
              <a:rPr lang="en-US" sz="2400" dirty="0">
                <a:solidFill>
                  <a:srgbClr val="000000"/>
                </a:solidFill>
                <a:latin typeface="Montserrat"/>
                <a:ea typeface="Montserrat"/>
                <a:cs typeface="Montserrat"/>
                <a:sym typeface="Montserrat"/>
              </a:rPr>
              <a:t> di Kantor </a:t>
            </a:r>
            <a:r>
              <a:rPr lang="en-US" sz="2400" dirty="0" err="1">
                <a:solidFill>
                  <a:srgbClr val="000000"/>
                </a:solidFill>
                <a:latin typeface="Montserrat"/>
                <a:ea typeface="Montserrat"/>
                <a:cs typeface="Montserrat"/>
                <a:sym typeface="Montserrat"/>
              </a:rPr>
              <a:t>Pos</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melalui</a:t>
            </a:r>
            <a:r>
              <a:rPr lang="en-US" sz="2400" dirty="0">
                <a:solidFill>
                  <a:srgbClr val="000000"/>
                </a:solidFill>
                <a:latin typeface="Montserrat"/>
                <a:ea typeface="Montserrat"/>
                <a:cs typeface="Montserrat"/>
                <a:sym typeface="Montserrat"/>
              </a:rPr>
              <a:t> System E-POTPEN,</a:t>
            </a:r>
          </a:p>
          <a:p>
            <a:pPr algn="l">
              <a:lnSpc>
                <a:spcPts val="2659"/>
              </a:lnSpc>
              <a:spcBef>
                <a:spcPct val="0"/>
              </a:spcBef>
            </a:pPr>
            <a:endParaRPr lang="en-US" sz="2400" dirty="0">
              <a:solidFill>
                <a:srgbClr val="000000"/>
              </a:solidFill>
              <a:latin typeface="Montserrat"/>
              <a:ea typeface="Montserrat"/>
              <a:cs typeface="Montserrat"/>
              <a:sym typeface="Montserrat"/>
            </a:endParaRPr>
          </a:p>
          <a:p>
            <a:pPr marL="410209" lvl="1" indent="-205105" algn="l">
              <a:lnSpc>
                <a:spcPts val="2659"/>
              </a:lnSpc>
              <a:spcBef>
                <a:spcPct val="0"/>
              </a:spcBef>
              <a:buFont typeface="Arial"/>
              <a:buChar char="•"/>
            </a:pPr>
            <a:r>
              <a:rPr lang="en-US" sz="2400" dirty="0">
                <a:solidFill>
                  <a:srgbClr val="000000"/>
                </a:solidFill>
                <a:latin typeface="Montserrat"/>
                <a:ea typeface="Montserrat"/>
                <a:cs typeface="Montserrat"/>
                <a:sym typeface="Montserrat"/>
              </a:rPr>
              <a:t>KOPERASI JASA INSAN JAYA SEJAHTERA </a:t>
            </a:r>
            <a:r>
              <a:rPr lang="en-US" sz="2400" dirty="0" err="1">
                <a:solidFill>
                  <a:srgbClr val="000000"/>
                </a:solidFill>
                <a:latin typeface="Montserrat"/>
                <a:ea typeface="Montserrat"/>
                <a:cs typeface="Montserrat"/>
                <a:sym typeface="Montserrat"/>
              </a:rPr>
              <a:t>siap</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menjadi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avalis</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jika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sampai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angsuran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tidak</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tertagih</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oleh</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mitra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pemotong</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tagihan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sehingga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pembayaran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angsuran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debitur</a:t>
            </a:r>
            <a:r>
              <a:rPr lang="en-US" sz="2400" dirty="0">
                <a:solidFill>
                  <a:srgbClr val="000000"/>
                </a:solidFill>
                <a:latin typeface="Montserrat"/>
                <a:ea typeface="Montserrat"/>
                <a:cs typeface="Montserrat"/>
                <a:sym typeface="Montserrat"/>
              </a:rPr>
              <a:t> 100% </a:t>
            </a:r>
            <a:r>
              <a:rPr lang="en-US" sz="2400" dirty="0" err="1">
                <a:solidFill>
                  <a:srgbClr val="000000"/>
                </a:solidFill>
                <a:latin typeface="Montserrat"/>
                <a:ea typeface="Montserrat"/>
                <a:cs typeface="Montserrat"/>
                <a:sym typeface="Montserrat"/>
              </a:rPr>
              <a:t>lancar</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tanpa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tunggakan</a:t>
            </a:r>
            <a:r>
              <a:rPr lang="en-US" sz="2400" dirty="0">
                <a:solidFill>
                  <a:srgbClr val="000000"/>
                </a:solidFill>
                <a:latin typeface="Montserrat"/>
                <a:ea typeface="Montserrat"/>
                <a:cs typeface="Montserrat"/>
                <a:sym typeface="Montserrat"/>
              </a:rPr>
              <a:t>.</a:t>
            </a:r>
          </a:p>
        </p:txBody>
      </p:sp>
      <p:sp>
        <p:nvSpPr>
          <p:cNvPr id="19" name="TextBox 19"/>
          <p:cNvSpPr txBox="1"/>
          <p:nvPr/>
        </p:nvSpPr>
        <p:spPr>
          <a:xfrm>
            <a:off x="2475148" y="7089047"/>
            <a:ext cx="7540562" cy="669925"/>
          </a:xfrm>
          <a:prstGeom prst="rect">
            <a:avLst/>
          </a:prstGeom>
        </p:spPr>
        <p:txBody>
          <a:bodyPr lIns="0" tIns="0" rIns="0" bIns="0" rtlCol="0" anchor="t">
            <a:spAutoFit/>
          </a:bodyPr>
          <a:lstStyle/>
          <a:p>
            <a:pPr algn="l">
              <a:lnSpc>
                <a:spcPts val="5599"/>
              </a:lnSpc>
              <a:spcBef>
                <a:spcPct val="0"/>
              </a:spcBef>
            </a:pPr>
            <a:r>
              <a:rPr lang="en-US" sz="3999" b="1">
                <a:solidFill>
                  <a:srgbClr val="FEFEFE"/>
                </a:solidFill>
                <a:latin typeface="Montserrat Bold"/>
                <a:ea typeface="Montserrat Bold"/>
                <a:cs typeface="Montserrat Bold"/>
                <a:sym typeface="Montserrat Bold"/>
              </a:rPr>
              <a:t>MARK UP (USIA DAN GAJI)</a:t>
            </a:r>
          </a:p>
        </p:txBody>
      </p:sp>
      <p:sp>
        <p:nvSpPr>
          <p:cNvPr id="20" name="TextBox 20"/>
          <p:cNvSpPr txBox="1"/>
          <p:nvPr/>
        </p:nvSpPr>
        <p:spPr>
          <a:xfrm>
            <a:off x="1236378" y="8683451"/>
            <a:ext cx="9965022" cy="346249"/>
          </a:xfrm>
          <a:prstGeom prst="rect">
            <a:avLst/>
          </a:prstGeom>
        </p:spPr>
        <p:txBody>
          <a:bodyPr wrap="square" lIns="0" tIns="0" rIns="0" bIns="0" rtlCol="0" anchor="t">
            <a:spAutoFit/>
          </a:bodyPr>
          <a:lstStyle/>
          <a:p>
            <a:pPr marL="410209" lvl="1" indent="-205105" algn="ctr">
              <a:lnSpc>
                <a:spcPts val="2659"/>
              </a:lnSpc>
              <a:buFont typeface="Arial"/>
              <a:buChar char="•"/>
            </a:pPr>
            <a:r>
              <a:rPr lang="en-US" sz="2400" dirty="0">
                <a:solidFill>
                  <a:srgbClr val="000000"/>
                </a:solidFill>
                <a:latin typeface="Montserrat"/>
                <a:ea typeface="Montserrat"/>
                <a:cs typeface="Montserrat"/>
                <a:sym typeface="Montserrat"/>
              </a:rPr>
              <a:t>Check </a:t>
            </a:r>
            <a:r>
              <a:rPr lang="en-US" sz="2400" dirty="0" err="1">
                <a:solidFill>
                  <a:srgbClr val="000000"/>
                </a:solidFill>
                <a:latin typeface="Montserrat"/>
                <a:ea typeface="Montserrat"/>
                <a:cs typeface="Montserrat"/>
                <a:sym typeface="Montserrat"/>
              </a:rPr>
              <a:t>sistem</a:t>
            </a:r>
            <a:r>
              <a:rPr lang="en-US" sz="2400" dirty="0">
                <a:solidFill>
                  <a:srgbClr val="000000"/>
                </a:solidFill>
                <a:latin typeface="Montserrat"/>
                <a:ea typeface="Montserrat"/>
                <a:cs typeface="Montserrat"/>
                <a:sym typeface="Montserrat"/>
              </a:rPr>
              <a:t> TIF </a:t>
            </a:r>
            <a:r>
              <a:rPr lang="en-US" sz="2400" dirty="0" err="1">
                <a:solidFill>
                  <a:srgbClr val="000000"/>
                </a:solidFill>
                <a:latin typeface="Montserrat"/>
                <a:ea typeface="Montserrat"/>
                <a:cs typeface="Montserrat"/>
                <a:sym typeface="Montserrat"/>
              </a:rPr>
              <a:t>Taspen</a:t>
            </a:r>
            <a:r>
              <a:rPr lang="en-US" sz="2400" dirty="0">
                <a:solidFill>
                  <a:srgbClr val="000000"/>
                </a:solidFill>
                <a:latin typeface="Montserrat"/>
                <a:ea typeface="Montserrat"/>
                <a:cs typeface="Montserrat"/>
                <a:sym typeface="Montserrat"/>
              </a:rPr>
              <a:t>, data </a:t>
            </a:r>
            <a:r>
              <a:rPr lang="en-US" sz="2400" dirty="0" err="1">
                <a:solidFill>
                  <a:srgbClr val="000000"/>
                </a:solidFill>
                <a:latin typeface="Montserrat"/>
                <a:ea typeface="Montserrat"/>
                <a:cs typeface="Montserrat"/>
                <a:sym typeface="Montserrat"/>
              </a:rPr>
              <a:t>lahir</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gaji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pensiunan</a:t>
            </a:r>
            <a:r>
              <a:rPr lang="en-US" sz="1899" dirty="0">
                <a:solidFill>
                  <a:srgbClr val="000000"/>
                </a:solidFill>
                <a:latin typeface="Montserrat"/>
                <a:ea typeface="Montserrat"/>
                <a:cs typeface="Montserrat"/>
                <a:sym typeface="Montserrat"/>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5650202" y="214183"/>
            <a:ext cx="2198692" cy="2195944"/>
          </a:xfrm>
          <a:custGeom>
            <a:avLst/>
            <a:gdLst/>
            <a:ahLst/>
            <a:cxnLst/>
            <a:rect l="l" t="t" r="r" b="b"/>
            <a:pathLst>
              <a:path w="2198692" h="2195944">
                <a:moveTo>
                  <a:pt x="0" y="0"/>
                </a:moveTo>
                <a:lnTo>
                  <a:pt x="2198692" y="0"/>
                </a:lnTo>
                <a:lnTo>
                  <a:pt x="2198692" y="2195944"/>
                </a:lnTo>
                <a:lnTo>
                  <a:pt x="0" y="2195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289349" y="650452"/>
            <a:ext cx="1094910" cy="1078507"/>
          </a:xfrm>
          <a:custGeom>
            <a:avLst/>
            <a:gdLst/>
            <a:ahLst/>
            <a:cxnLst/>
            <a:rect l="l" t="t" r="r" b="b"/>
            <a:pathLst>
              <a:path w="1094910" h="1078507">
                <a:moveTo>
                  <a:pt x="0" y="0"/>
                </a:moveTo>
                <a:lnTo>
                  <a:pt x="1094911" y="0"/>
                </a:lnTo>
                <a:lnTo>
                  <a:pt x="1094911" y="1078507"/>
                </a:lnTo>
                <a:lnTo>
                  <a:pt x="0" y="1078507"/>
                </a:lnTo>
                <a:lnTo>
                  <a:pt x="0" y="0"/>
                </a:lnTo>
                <a:close/>
              </a:path>
            </a:pathLst>
          </a:custGeom>
          <a:blipFill>
            <a:blip r:embed="rId5"/>
            <a:stretch>
              <a:fillRect/>
            </a:stretch>
          </a:blipFill>
        </p:spPr>
      </p:sp>
      <p:grpSp>
        <p:nvGrpSpPr>
          <p:cNvPr id="5" name="Group 5"/>
          <p:cNvGrpSpPr/>
          <p:nvPr/>
        </p:nvGrpSpPr>
        <p:grpSpPr>
          <a:xfrm>
            <a:off x="-696955" y="214183"/>
            <a:ext cx="12862010" cy="1456507"/>
            <a:chOff x="0" y="0"/>
            <a:chExt cx="3387525" cy="383607"/>
          </a:xfrm>
        </p:grpSpPr>
        <p:sp>
          <p:nvSpPr>
            <p:cNvPr id="6" name="Freeform 6"/>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gradFill rotWithShape="1">
              <a:gsLst>
                <a:gs pos="0">
                  <a:srgbClr val="003780">
                    <a:alpha val="100000"/>
                  </a:srgbClr>
                </a:gs>
                <a:gs pos="100000">
                  <a:srgbClr val="011F47">
                    <a:alpha val="100000"/>
                  </a:srgbClr>
                </a:gs>
              </a:gsLst>
              <a:lin ang="5400000"/>
            </a:gradFill>
          </p:spPr>
        </p:sp>
        <p:sp>
          <p:nvSpPr>
            <p:cNvPr id="7" name="TextBox 7"/>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35019" y="2288891"/>
            <a:ext cx="11922062" cy="1556932"/>
            <a:chOff x="0" y="0"/>
            <a:chExt cx="3139967" cy="410056"/>
          </a:xfrm>
        </p:grpSpPr>
        <p:sp>
          <p:nvSpPr>
            <p:cNvPr id="9" name="Freeform 9"/>
            <p:cNvSpPr/>
            <p:nvPr/>
          </p:nvSpPr>
          <p:spPr>
            <a:xfrm>
              <a:off x="0" y="0"/>
              <a:ext cx="3139967" cy="410056"/>
            </a:xfrm>
            <a:custGeom>
              <a:avLst/>
              <a:gdLst/>
              <a:ahLst/>
              <a:cxnLst/>
              <a:rect l="l" t="t" r="r" b="b"/>
              <a:pathLst>
                <a:path w="3139967" h="410056">
                  <a:moveTo>
                    <a:pt x="64938" y="0"/>
                  </a:moveTo>
                  <a:lnTo>
                    <a:pt x="3075029" y="0"/>
                  </a:lnTo>
                  <a:cubicBezTo>
                    <a:pt x="3092252" y="0"/>
                    <a:pt x="3108769" y="6842"/>
                    <a:pt x="3120947" y="19020"/>
                  </a:cubicBezTo>
                  <a:cubicBezTo>
                    <a:pt x="3133125" y="31198"/>
                    <a:pt x="3139967" y="47715"/>
                    <a:pt x="3139967" y="64938"/>
                  </a:cubicBezTo>
                  <a:lnTo>
                    <a:pt x="3139967" y="345118"/>
                  </a:lnTo>
                  <a:cubicBezTo>
                    <a:pt x="3139967" y="362341"/>
                    <a:pt x="3133125" y="378858"/>
                    <a:pt x="3120947" y="391036"/>
                  </a:cubicBezTo>
                  <a:cubicBezTo>
                    <a:pt x="3108769" y="403215"/>
                    <a:pt x="3092252" y="410056"/>
                    <a:pt x="3075029" y="410056"/>
                  </a:cubicBezTo>
                  <a:lnTo>
                    <a:pt x="64938" y="410056"/>
                  </a:lnTo>
                  <a:cubicBezTo>
                    <a:pt x="47715" y="410056"/>
                    <a:pt x="31198" y="403215"/>
                    <a:pt x="19020" y="391036"/>
                  </a:cubicBezTo>
                  <a:cubicBezTo>
                    <a:pt x="6842" y="378858"/>
                    <a:pt x="0" y="362341"/>
                    <a:pt x="0" y="345118"/>
                  </a:cubicBezTo>
                  <a:lnTo>
                    <a:pt x="0" y="64938"/>
                  </a:lnTo>
                  <a:cubicBezTo>
                    <a:pt x="0" y="47715"/>
                    <a:pt x="6842" y="31198"/>
                    <a:pt x="19020" y="19020"/>
                  </a:cubicBezTo>
                  <a:cubicBezTo>
                    <a:pt x="31198" y="6842"/>
                    <a:pt x="47715" y="0"/>
                    <a:pt x="64938" y="0"/>
                  </a:cubicBezTo>
                  <a:close/>
                </a:path>
              </a:pathLst>
            </a:custGeom>
            <a:gradFill rotWithShape="1">
              <a:gsLst>
                <a:gs pos="0">
                  <a:srgbClr val="003780">
                    <a:alpha val="100000"/>
                  </a:srgbClr>
                </a:gs>
                <a:gs pos="100000">
                  <a:srgbClr val="011F47">
                    <a:alpha val="100000"/>
                  </a:srgbClr>
                </a:gs>
              </a:gsLst>
              <a:lin ang="5400000"/>
            </a:gradFill>
          </p:spPr>
        </p:sp>
        <p:sp>
          <p:nvSpPr>
            <p:cNvPr id="10" name="TextBox 10"/>
            <p:cNvSpPr txBox="1"/>
            <p:nvPr/>
          </p:nvSpPr>
          <p:spPr>
            <a:xfrm>
              <a:off x="0" y="-38100"/>
              <a:ext cx="3139967" cy="448156"/>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28700" y="2498191"/>
            <a:ext cx="1285084" cy="1212798"/>
          </a:xfrm>
          <a:custGeom>
            <a:avLst/>
            <a:gdLst/>
            <a:ahLst/>
            <a:cxnLst/>
            <a:rect l="l" t="t" r="r" b="b"/>
            <a:pathLst>
              <a:path w="1285084" h="1212798">
                <a:moveTo>
                  <a:pt x="0" y="0"/>
                </a:moveTo>
                <a:lnTo>
                  <a:pt x="1285084" y="0"/>
                </a:lnTo>
                <a:lnTo>
                  <a:pt x="1285084" y="1212799"/>
                </a:lnTo>
                <a:lnTo>
                  <a:pt x="0" y="12127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535019" y="5600700"/>
            <a:ext cx="16586110" cy="3890480"/>
          </a:xfrm>
          <a:custGeom>
            <a:avLst/>
            <a:gdLst/>
            <a:ahLst/>
            <a:cxnLst/>
            <a:rect l="l" t="t" r="r" b="b"/>
            <a:pathLst>
              <a:path w="16586110" h="3890480">
                <a:moveTo>
                  <a:pt x="0" y="0"/>
                </a:moveTo>
                <a:lnTo>
                  <a:pt x="16586110" y="0"/>
                </a:lnTo>
                <a:lnTo>
                  <a:pt x="16586110" y="3890480"/>
                </a:lnTo>
                <a:lnTo>
                  <a:pt x="0" y="3890480"/>
                </a:lnTo>
                <a:lnTo>
                  <a:pt x="0" y="0"/>
                </a:lnTo>
                <a:close/>
              </a:path>
            </a:pathLst>
          </a:custGeom>
          <a:blipFill>
            <a:blip r:embed="rId8"/>
            <a:stretch>
              <a:fillRect l="-11895" t="-136194" r="-12279" b="-117174"/>
            </a:stretch>
          </a:blipFill>
        </p:spPr>
      </p:sp>
      <p:sp>
        <p:nvSpPr>
          <p:cNvPr id="13" name="TextBox 13"/>
          <p:cNvSpPr txBox="1"/>
          <p:nvPr/>
        </p:nvSpPr>
        <p:spPr>
          <a:xfrm>
            <a:off x="-95250" y="278861"/>
            <a:ext cx="11490410" cy="1193800"/>
          </a:xfrm>
          <a:prstGeom prst="rect">
            <a:avLst/>
          </a:prstGeom>
        </p:spPr>
        <p:txBody>
          <a:bodyPr lIns="0" tIns="0" rIns="0" bIns="0" rtlCol="0" anchor="t">
            <a:spAutoFit/>
          </a:bodyPr>
          <a:lstStyle/>
          <a:p>
            <a:pPr algn="ctr">
              <a:lnSpc>
                <a:spcPts val="9799"/>
              </a:lnSpc>
            </a:pPr>
            <a:r>
              <a:rPr lang="en-US" sz="6999" b="1">
                <a:solidFill>
                  <a:srgbClr val="FFCF01"/>
                </a:solidFill>
                <a:latin typeface="Montserrat Bold"/>
                <a:ea typeface="Montserrat Bold"/>
                <a:cs typeface="Montserrat Bold"/>
                <a:sym typeface="Montserrat Bold"/>
              </a:rPr>
              <a:t>MITIGASI RESIKO</a:t>
            </a:r>
          </a:p>
        </p:txBody>
      </p:sp>
      <p:sp>
        <p:nvSpPr>
          <p:cNvPr id="14" name="TextBox 14"/>
          <p:cNvSpPr txBox="1"/>
          <p:nvPr/>
        </p:nvSpPr>
        <p:spPr>
          <a:xfrm>
            <a:off x="2230469" y="2699057"/>
            <a:ext cx="8399431" cy="669925"/>
          </a:xfrm>
          <a:prstGeom prst="rect">
            <a:avLst/>
          </a:prstGeom>
        </p:spPr>
        <p:txBody>
          <a:bodyPr lIns="0" tIns="0" rIns="0" bIns="0" rtlCol="0" anchor="t">
            <a:spAutoFit/>
          </a:bodyPr>
          <a:lstStyle/>
          <a:p>
            <a:pPr algn="ctr">
              <a:lnSpc>
                <a:spcPts val="5599"/>
              </a:lnSpc>
              <a:spcBef>
                <a:spcPct val="0"/>
              </a:spcBef>
            </a:pPr>
            <a:r>
              <a:rPr lang="en-US" sz="3999" b="1">
                <a:solidFill>
                  <a:srgbClr val="FEFEFE"/>
                </a:solidFill>
                <a:latin typeface="Montserrat Bold"/>
                <a:ea typeface="Montserrat Bold"/>
                <a:cs typeface="Montserrat Bold"/>
                <a:sym typeface="Montserrat Bold"/>
              </a:rPr>
              <a:t>DEBITUR MENINGGAL DUNIA</a:t>
            </a:r>
          </a:p>
        </p:txBody>
      </p:sp>
      <p:sp>
        <p:nvSpPr>
          <p:cNvPr id="15" name="TextBox 15"/>
          <p:cNvSpPr txBox="1"/>
          <p:nvPr/>
        </p:nvSpPr>
        <p:spPr>
          <a:xfrm>
            <a:off x="914400" y="4466556"/>
            <a:ext cx="14523086" cy="1038746"/>
          </a:xfrm>
          <a:prstGeom prst="rect">
            <a:avLst/>
          </a:prstGeom>
        </p:spPr>
        <p:txBody>
          <a:bodyPr wrap="square" lIns="0" tIns="0" rIns="0" bIns="0" rtlCol="0" anchor="t">
            <a:spAutoFit/>
          </a:bodyPr>
          <a:lstStyle/>
          <a:p>
            <a:pPr algn="l">
              <a:lnSpc>
                <a:spcPts val="2659"/>
              </a:lnSpc>
              <a:spcBef>
                <a:spcPct val="0"/>
              </a:spcBef>
            </a:pPr>
            <a:r>
              <a:rPr lang="en-US" sz="2400" dirty="0" err="1">
                <a:solidFill>
                  <a:srgbClr val="000000"/>
                </a:solidFill>
                <a:latin typeface="Montserrat"/>
                <a:ea typeface="Montserrat"/>
                <a:cs typeface="Montserrat"/>
                <a:sym typeface="Montserrat"/>
              </a:rPr>
              <a:t>Pembiayaan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dicover</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penuh</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oleh</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asuransi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jiwa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kredit</a:t>
            </a:r>
            <a:r>
              <a:rPr lang="en-US" sz="2400" dirty="0">
                <a:solidFill>
                  <a:srgbClr val="000000"/>
                </a:solidFill>
                <a:latin typeface="Montserrat"/>
                <a:ea typeface="Montserrat"/>
                <a:cs typeface="Montserrat"/>
                <a:sym typeface="Montserrat"/>
              </a:rPr>
              <a:t> </a:t>
            </a:r>
            <a:r>
              <a:rPr lang="id-ID" sz="2400" dirty="0">
                <a:solidFill>
                  <a:srgbClr val="000000"/>
                </a:solidFill>
                <a:latin typeface="Montserrat"/>
                <a:ea typeface="Montserrat"/>
                <a:cs typeface="Montserrat"/>
                <a:sym typeface="Montserrat"/>
              </a:rPr>
              <a:t>melalui PT. Jasa Advisiindo Sejahtera – Pialang Asuransi dan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Cadangan</a:t>
            </a:r>
            <a:r>
              <a:rPr lang="en-US" sz="2400" dirty="0">
                <a:solidFill>
                  <a:srgbClr val="000000"/>
                </a:solidFill>
                <a:latin typeface="Montserrat"/>
                <a:ea typeface="Montserrat"/>
                <a:cs typeface="Montserrat"/>
                <a:sym typeface="Montserrat"/>
              </a:rPr>
              <a:t> (cash deposit) </a:t>
            </a:r>
            <a:r>
              <a:rPr lang="en-US" sz="2400" dirty="0" err="1">
                <a:solidFill>
                  <a:srgbClr val="000000"/>
                </a:solidFill>
                <a:latin typeface="Montserrat"/>
                <a:ea typeface="Montserrat"/>
                <a:cs typeface="Montserrat"/>
                <a:sym typeface="Montserrat"/>
              </a:rPr>
              <a:t>sebesar</a:t>
            </a:r>
            <a:r>
              <a:rPr lang="en-US" sz="2400" dirty="0">
                <a:solidFill>
                  <a:srgbClr val="000000"/>
                </a:solidFill>
                <a:latin typeface="Montserrat"/>
                <a:ea typeface="Montserrat"/>
                <a:cs typeface="Montserrat"/>
                <a:sym typeface="Montserrat"/>
              </a:rPr>
              <a:t> +/- </a:t>
            </a:r>
            <a:r>
              <a:rPr lang="id-ID" sz="2400" dirty="0">
                <a:solidFill>
                  <a:srgbClr val="000000"/>
                </a:solidFill>
                <a:latin typeface="Montserrat"/>
                <a:ea typeface="Montserrat"/>
                <a:cs typeface="Montserrat"/>
                <a:sym typeface="Montserrat"/>
              </a:rPr>
              <a:t>3</a:t>
            </a:r>
            <a:r>
              <a:rPr lang="en-US" sz="2400" dirty="0">
                <a:solidFill>
                  <a:srgbClr val="000000"/>
                </a:solidFill>
                <a:latin typeface="Montserrat"/>
                <a:ea typeface="Montserrat"/>
                <a:cs typeface="Montserrat"/>
                <a:sym typeface="Montserrat"/>
              </a:rPr>
              <a:t> % </a:t>
            </a:r>
            <a:r>
              <a:rPr lang="en-US" sz="2400" dirty="0" err="1">
                <a:solidFill>
                  <a:srgbClr val="000000"/>
                </a:solidFill>
                <a:latin typeface="Montserrat"/>
                <a:ea typeface="Montserrat"/>
                <a:cs typeface="Montserrat"/>
                <a:sym typeface="Montserrat"/>
              </a:rPr>
              <a:t>setiap</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pencairan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dana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pembiayaan</a:t>
            </a:r>
            <a:r>
              <a:rPr lang="id-ID" sz="2400" dirty="0">
                <a:solidFill>
                  <a:srgbClr val="000000"/>
                </a:solidFill>
                <a:latin typeface="Montserrat"/>
                <a:ea typeface="Montserrat"/>
                <a:cs typeface="Montserrat"/>
                <a:sym typeface="Montserrat"/>
              </a:rPr>
              <a:t> di Bank Pendana</a:t>
            </a:r>
            <a:r>
              <a:rPr lang="en-US" sz="2400" dirty="0">
                <a:solidFill>
                  <a:srgbClr val="000000"/>
                </a:solidFill>
                <a:latin typeface="Montserrat"/>
                <a:ea typeface="Montserrat"/>
                <a:cs typeface="Montserrat"/>
                <a:sym typeface="Montserrat"/>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8964331" y="-380392"/>
            <a:ext cx="11176450" cy="11346650"/>
          </a:xfrm>
          <a:custGeom>
            <a:avLst/>
            <a:gdLst/>
            <a:ahLst/>
            <a:cxnLst/>
            <a:rect l="l" t="t" r="r" b="b"/>
            <a:pathLst>
              <a:path w="11176450" h="11346650">
                <a:moveTo>
                  <a:pt x="0" y="0"/>
                </a:moveTo>
                <a:lnTo>
                  <a:pt x="11176450" y="0"/>
                </a:lnTo>
                <a:lnTo>
                  <a:pt x="11176450" y="11346650"/>
                </a:lnTo>
                <a:lnTo>
                  <a:pt x="0" y="113466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650202" y="214183"/>
            <a:ext cx="2198692" cy="2195944"/>
          </a:xfrm>
          <a:custGeom>
            <a:avLst/>
            <a:gdLst/>
            <a:ahLst/>
            <a:cxnLst/>
            <a:rect l="l" t="t" r="r" b="b"/>
            <a:pathLst>
              <a:path w="2198692" h="2195944">
                <a:moveTo>
                  <a:pt x="0" y="0"/>
                </a:moveTo>
                <a:lnTo>
                  <a:pt x="2198692" y="0"/>
                </a:lnTo>
                <a:lnTo>
                  <a:pt x="2198692" y="2195944"/>
                </a:lnTo>
                <a:lnTo>
                  <a:pt x="0" y="2195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6289349" y="650452"/>
            <a:ext cx="1094910" cy="1078507"/>
          </a:xfrm>
          <a:custGeom>
            <a:avLst/>
            <a:gdLst/>
            <a:ahLst/>
            <a:cxnLst/>
            <a:rect l="l" t="t" r="r" b="b"/>
            <a:pathLst>
              <a:path w="1094910" h="1078507">
                <a:moveTo>
                  <a:pt x="0" y="0"/>
                </a:moveTo>
                <a:lnTo>
                  <a:pt x="1094911" y="0"/>
                </a:lnTo>
                <a:lnTo>
                  <a:pt x="1094911" y="1078507"/>
                </a:lnTo>
                <a:lnTo>
                  <a:pt x="0" y="1078507"/>
                </a:lnTo>
                <a:lnTo>
                  <a:pt x="0" y="0"/>
                </a:lnTo>
                <a:close/>
              </a:path>
            </a:pathLst>
          </a:custGeom>
          <a:blipFill>
            <a:blip r:embed="rId7"/>
            <a:stretch>
              <a:fillRect/>
            </a:stretch>
          </a:blipFill>
        </p:spPr>
      </p:sp>
      <p:grpSp>
        <p:nvGrpSpPr>
          <p:cNvPr id="6" name="Group 6"/>
          <p:cNvGrpSpPr/>
          <p:nvPr/>
        </p:nvGrpSpPr>
        <p:grpSpPr>
          <a:xfrm>
            <a:off x="-696955" y="214183"/>
            <a:ext cx="12862010" cy="1456507"/>
            <a:chOff x="0" y="0"/>
            <a:chExt cx="3387525" cy="383607"/>
          </a:xfrm>
        </p:grpSpPr>
        <p:sp>
          <p:nvSpPr>
            <p:cNvPr id="7" name="Freeform 7"/>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gradFill rotWithShape="1">
              <a:gsLst>
                <a:gs pos="0">
                  <a:srgbClr val="003780">
                    <a:alpha val="100000"/>
                  </a:srgbClr>
                </a:gs>
                <a:gs pos="100000">
                  <a:srgbClr val="011F47">
                    <a:alpha val="100000"/>
                  </a:srgbClr>
                </a:gs>
              </a:gsLst>
              <a:lin ang="5400000"/>
            </a:gradFill>
          </p:spPr>
        </p:sp>
        <p:sp>
          <p:nvSpPr>
            <p:cNvPr id="8" name="TextBox 8"/>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28700" y="278861"/>
            <a:ext cx="4365710" cy="1193800"/>
          </a:xfrm>
          <a:prstGeom prst="rect">
            <a:avLst/>
          </a:prstGeom>
        </p:spPr>
        <p:txBody>
          <a:bodyPr lIns="0" tIns="0" rIns="0" bIns="0" rtlCol="0" anchor="t">
            <a:spAutoFit/>
          </a:bodyPr>
          <a:lstStyle/>
          <a:p>
            <a:pPr algn="l">
              <a:lnSpc>
                <a:spcPts val="9799"/>
              </a:lnSpc>
            </a:pPr>
            <a:r>
              <a:rPr lang="en-US" sz="6999" b="1">
                <a:solidFill>
                  <a:srgbClr val="FFCF01"/>
                </a:solidFill>
                <a:latin typeface="Montserrat Bold"/>
                <a:ea typeface="Montserrat Bold"/>
                <a:cs typeface="Montserrat Bold"/>
                <a:sym typeface="Montserrat Bold"/>
              </a:rPr>
              <a:t>SINERGI</a:t>
            </a:r>
          </a:p>
        </p:txBody>
      </p:sp>
      <p:sp>
        <p:nvSpPr>
          <p:cNvPr id="11" name="TextBox 11"/>
          <p:cNvSpPr txBox="1"/>
          <p:nvPr/>
        </p:nvSpPr>
        <p:spPr>
          <a:xfrm>
            <a:off x="139991" y="1815351"/>
            <a:ext cx="16014409" cy="1038746"/>
          </a:xfrm>
          <a:prstGeom prst="rect">
            <a:avLst/>
          </a:prstGeom>
        </p:spPr>
        <p:txBody>
          <a:bodyPr wrap="square" lIns="0" tIns="0" rIns="0" bIns="0" rtlCol="0" anchor="t">
            <a:spAutoFit/>
          </a:bodyPr>
          <a:lstStyle/>
          <a:p>
            <a:pPr algn="l">
              <a:lnSpc>
                <a:spcPts val="2659"/>
              </a:lnSpc>
              <a:spcBef>
                <a:spcPct val="0"/>
              </a:spcBef>
            </a:pPr>
            <a:r>
              <a:rPr lang="en-US" sz="2400" dirty="0" err="1">
                <a:solidFill>
                  <a:srgbClr val="000000"/>
                </a:solidFill>
                <a:latin typeface="Montserrat"/>
                <a:ea typeface="Montserrat"/>
                <a:cs typeface="Montserrat"/>
                <a:sym typeface="Montserrat"/>
              </a:rPr>
              <a:t>Koperasi</a:t>
            </a:r>
            <a:r>
              <a:rPr lang="en-US" sz="2400" dirty="0">
                <a:solidFill>
                  <a:srgbClr val="000000"/>
                </a:solidFill>
                <a:latin typeface="Montserrat"/>
                <a:ea typeface="Montserrat"/>
                <a:cs typeface="Montserrat"/>
                <a:sym typeface="Montserrat"/>
              </a:rPr>
              <a:t> INARA </a:t>
            </a:r>
            <a:r>
              <a:rPr lang="en-US" sz="2400" dirty="0" err="1">
                <a:solidFill>
                  <a:srgbClr val="000000"/>
                </a:solidFill>
                <a:latin typeface="Montserrat"/>
                <a:ea typeface="Montserrat"/>
                <a:cs typeface="Montserrat"/>
                <a:sym typeface="Montserrat"/>
              </a:rPr>
              <a:t>bersinergi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dengan</a:t>
            </a:r>
            <a:r>
              <a:rPr lang="en-US" sz="2400" dirty="0">
                <a:solidFill>
                  <a:srgbClr val="000000"/>
                </a:solidFill>
                <a:latin typeface="Montserrat"/>
                <a:ea typeface="Montserrat"/>
                <a:cs typeface="Montserrat"/>
                <a:sym typeface="Montserrat"/>
              </a:rPr>
              <a:t> Bank </a:t>
            </a:r>
            <a:r>
              <a:rPr lang="en-US" sz="2400" dirty="0" err="1">
                <a:solidFill>
                  <a:srgbClr val="000000"/>
                </a:solidFill>
                <a:latin typeface="Montserrat"/>
                <a:ea typeface="Montserrat"/>
                <a:cs typeface="Montserrat"/>
                <a:sym typeface="Montserrat"/>
              </a:rPr>
              <a:t>dalam</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pemanfaatan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kapabilitas</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kedua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belah</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pihak</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dalam</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hal</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penerusan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penyaluran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pembiayaan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kepada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pensiunan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melalui</a:t>
            </a:r>
            <a:r>
              <a:rPr lang="en-US" sz="2400" dirty="0">
                <a:solidFill>
                  <a:srgbClr val="000000"/>
                </a:solidFill>
                <a:latin typeface="Montserrat"/>
                <a:ea typeface="Montserrat"/>
                <a:cs typeface="Montserrat"/>
                <a:sym typeface="Montserrat"/>
              </a:rPr>
              <a:t> Linkage Program (Channeling) </a:t>
            </a:r>
            <a:r>
              <a:rPr lang="en-US" sz="2400" dirty="0" err="1">
                <a:solidFill>
                  <a:srgbClr val="000000"/>
                </a:solidFill>
                <a:latin typeface="Montserrat"/>
                <a:ea typeface="Montserrat"/>
                <a:cs typeface="Montserrat"/>
                <a:sym typeface="Montserrat"/>
              </a:rPr>
              <a:t>dengan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tujuan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memperoleh</a:t>
            </a:r>
            <a:r>
              <a:rPr lang="en-US" sz="2400" dirty="0">
                <a:solidFill>
                  <a:srgbClr val="000000"/>
                </a:solidFill>
                <a:latin typeface="Montserrat"/>
                <a:ea typeface="Montserrat"/>
                <a:cs typeface="Montserrat"/>
                <a:sym typeface="Montserrat"/>
              </a:rPr>
              <a:t> benefit </a:t>
            </a:r>
            <a:r>
              <a:rPr lang="en-US" sz="2400" dirty="0" err="1">
                <a:solidFill>
                  <a:srgbClr val="000000"/>
                </a:solidFill>
                <a:latin typeface="Montserrat"/>
                <a:ea typeface="Montserrat"/>
                <a:cs typeface="Montserrat"/>
                <a:sym typeface="Montserrat"/>
              </a:rPr>
              <a:t>bagi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kedua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belah</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pihak</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Adapun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bentuk</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sinergi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sebagai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berikut</a:t>
            </a:r>
            <a:r>
              <a:rPr lang="en-US" sz="2400" dirty="0">
                <a:solidFill>
                  <a:srgbClr val="000000"/>
                </a:solidFill>
                <a:latin typeface="Montserrat"/>
                <a:ea typeface="Montserrat"/>
                <a:cs typeface="Montserrat"/>
                <a:sym typeface="Montserrat"/>
              </a:rPr>
              <a:t> :</a:t>
            </a:r>
          </a:p>
        </p:txBody>
      </p:sp>
      <p:graphicFrame>
        <p:nvGraphicFramePr>
          <p:cNvPr id="14" name="Table 13">
            <a:extLst>
              <a:ext uri="{FF2B5EF4-FFF2-40B4-BE49-F238E27FC236}">
                <a16:creationId xmlns:a16="http://schemas.microsoft.com/office/drawing/2014/main" id="{7FD92BE9-523F-642C-303C-3AD3634ADE17}"/>
              </a:ext>
            </a:extLst>
          </p:cNvPr>
          <p:cNvGraphicFramePr>
            <a:graphicFrameLocks noGrp="1"/>
          </p:cNvGraphicFramePr>
          <p:nvPr>
            <p:extLst>
              <p:ext uri="{D42A27DB-BD31-4B8C-83A1-F6EECF244321}">
                <p14:modId xmlns:p14="http://schemas.microsoft.com/office/powerpoint/2010/main" val="960148237"/>
              </p:ext>
            </p:extLst>
          </p:nvPr>
        </p:nvGraphicFramePr>
        <p:xfrm>
          <a:off x="457200" y="3266612"/>
          <a:ext cx="16014409" cy="6601287"/>
        </p:xfrm>
        <a:graphic>
          <a:graphicData uri="http://schemas.openxmlformats.org/drawingml/2006/table">
            <a:tbl>
              <a:tblPr/>
              <a:tblGrid>
                <a:gridCol w="3733800">
                  <a:extLst>
                    <a:ext uri="{9D8B030D-6E8A-4147-A177-3AD203B41FA5}">
                      <a16:colId xmlns:a16="http://schemas.microsoft.com/office/drawing/2014/main" val="261333538"/>
                    </a:ext>
                  </a:extLst>
                </a:gridCol>
                <a:gridCol w="3668151">
                  <a:extLst>
                    <a:ext uri="{9D8B030D-6E8A-4147-A177-3AD203B41FA5}">
                      <a16:colId xmlns:a16="http://schemas.microsoft.com/office/drawing/2014/main" val="7148760"/>
                    </a:ext>
                  </a:extLst>
                </a:gridCol>
                <a:gridCol w="4048252">
                  <a:extLst>
                    <a:ext uri="{9D8B030D-6E8A-4147-A177-3AD203B41FA5}">
                      <a16:colId xmlns:a16="http://schemas.microsoft.com/office/drawing/2014/main" val="2546609966"/>
                    </a:ext>
                  </a:extLst>
                </a:gridCol>
                <a:gridCol w="4564206">
                  <a:extLst>
                    <a:ext uri="{9D8B030D-6E8A-4147-A177-3AD203B41FA5}">
                      <a16:colId xmlns:a16="http://schemas.microsoft.com/office/drawing/2014/main" val="3391439825"/>
                    </a:ext>
                  </a:extLst>
                </a:gridCol>
              </a:tblGrid>
              <a:tr h="510375">
                <a:tc>
                  <a:txBody>
                    <a:bodyPr/>
                    <a:lstStyle/>
                    <a:p>
                      <a:pPr algn="l" fontAlgn="b"/>
                      <a:endParaRPr lang="en-ID" sz="2000" b="0" i="0" u="none" strike="noStrike">
                        <a:solidFill>
                          <a:srgbClr val="000000"/>
                        </a:solidFill>
                        <a:effectLst/>
                        <a:latin typeface="Tahoma" panose="020B0604030504040204" pitchFamily="34" charset="0"/>
                      </a:endParaRPr>
                    </a:p>
                  </a:txBody>
                  <a:tcPr marL="5099" marR="5099" marT="509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3">
                  <a:txBody>
                    <a:bodyPr/>
                    <a:lstStyle/>
                    <a:p>
                      <a:pPr algn="ctr" rtl="0" fontAlgn="ctr"/>
                      <a:r>
                        <a:rPr lang="en-ID" sz="2000" b="1" i="0" u="none" strike="noStrike" dirty="0">
                          <a:solidFill>
                            <a:srgbClr val="000000"/>
                          </a:solidFill>
                          <a:effectLst/>
                          <a:latin typeface="Tahoma" panose="020B0604030504040204" pitchFamily="34" charset="0"/>
                        </a:rPr>
                        <a:t>NAMA PRODUK</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2319394312"/>
                  </a:ext>
                </a:extLst>
              </a:tr>
              <a:tr h="510375">
                <a:tc>
                  <a:txBody>
                    <a:bodyPr/>
                    <a:lstStyle/>
                    <a:p>
                      <a:pPr algn="ctr" rtl="0" fontAlgn="ctr"/>
                      <a:r>
                        <a:rPr lang="en-ID" sz="2000" b="1" i="0" u="none" strike="noStrike">
                          <a:solidFill>
                            <a:srgbClr val="000000"/>
                          </a:solidFill>
                          <a:effectLst/>
                          <a:latin typeface="Tahoma" panose="020B0604030504040204" pitchFamily="34" charset="0"/>
                        </a:rPr>
                        <a:t>DESKRIPSI</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D" sz="2000" b="1" i="0" u="none" strike="noStrike" dirty="0">
                          <a:solidFill>
                            <a:srgbClr val="000000"/>
                          </a:solidFill>
                          <a:effectLst/>
                          <a:latin typeface="Tahoma" panose="020B0604030504040204" pitchFamily="34" charset="0"/>
                        </a:rPr>
                        <a:t>PLATINUM</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US" sz="2000" b="1" i="0" u="none" strike="noStrike" dirty="0">
                          <a:solidFill>
                            <a:srgbClr val="000000"/>
                          </a:solidFill>
                          <a:effectLst/>
                          <a:latin typeface="Tahoma" panose="020B0604030504040204" pitchFamily="34" charset="0"/>
                        </a:rPr>
                        <a:t>M</a:t>
                      </a:r>
                      <a:r>
                        <a:rPr lang="en-ID" sz="2000" b="1" i="0" u="none" strike="noStrike" dirty="0">
                          <a:solidFill>
                            <a:srgbClr val="000000"/>
                          </a:solidFill>
                          <a:effectLst/>
                          <a:latin typeface="Tahoma" panose="020B0604030504040204" pitchFamily="34" charset="0"/>
                        </a:rPr>
                        <a:t>EDIUM PLATINUM</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1" i="0" u="none" strike="noStrike" dirty="0">
                          <a:solidFill>
                            <a:srgbClr val="000000"/>
                          </a:solidFill>
                          <a:effectLst/>
                          <a:latin typeface="Tahoma" panose="020B0604030504040204" pitchFamily="34" charset="0"/>
                        </a:rPr>
                        <a:t>PLATINUM MAXI</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64013001"/>
                  </a:ext>
                </a:extLst>
              </a:tr>
              <a:tr h="1012353">
                <a:tc>
                  <a:txBody>
                    <a:bodyPr/>
                    <a:lstStyle/>
                    <a:p>
                      <a:pPr algn="ctr" rtl="0" fontAlgn="ctr"/>
                      <a:r>
                        <a:rPr lang="en-ID" sz="2000" b="1" i="0" u="none" strike="noStrike">
                          <a:solidFill>
                            <a:srgbClr val="000000"/>
                          </a:solidFill>
                          <a:effectLst/>
                          <a:latin typeface="Tahoma" panose="020B0604030504040204" pitchFamily="34" charset="0"/>
                        </a:rPr>
                        <a:t>USIA PENGAJUAN ( Tahun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D" sz="2000" b="0" i="0" u="none" strike="noStrike">
                          <a:solidFill>
                            <a:srgbClr val="000000"/>
                          </a:solidFill>
                          <a:effectLst/>
                          <a:latin typeface="Tahoma" panose="020B0604030504040204" pitchFamily="34" charset="0"/>
                        </a:rPr>
                        <a:t>70</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75</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80</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577272484"/>
                  </a:ext>
                </a:extLst>
              </a:tr>
              <a:tr h="1012353">
                <a:tc>
                  <a:txBody>
                    <a:bodyPr/>
                    <a:lstStyle/>
                    <a:p>
                      <a:pPr algn="ctr" rtl="0" fontAlgn="ctr"/>
                      <a:r>
                        <a:rPr lang="en-ID" sz="2000" b="1" i="0" u="none" strike="noStrike">
                          <a:solidFill>
                            <a:srgbClr val="000000"/>
                          </a:solidFill>
                          <a:effectLst/>
                          <a:latin typeface="Tahoma" panose="020B0604030504040204" pitchFamily="34" charset="0"/>
                        </a:rPr>
                        <a:t>USIA LUNAS ( Tahun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D" sz="2000" b="0" i="0" u="none" strike="noStrike">
                          <a:solidFill>
                            <a:srgbClr val="000000"/>
                          </a:solidFill>
                          <a:effectLst/>
                          <a:latin typeface="Tahoma" panose="020B0604030504040204" pitchFamily="34" charset="0"/>
                        </a:rPr>
                        <a:t>80</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85</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85</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69021000"/>
                  </a:ext>
                </a:extLst>
              </a:tr>
              <a:tr h="1012353">
                <a:tc>
                  <a:txBody>
                    <a:bodyPr/>
                    <a:lstStyle/>
                    <a:p>
                      <a:pPr algn="ctr" rtl="0" fontAlgn="ctr"/>
                      <a:r>
                        <a:rPr lang="en-ID" sz="2000" b="1" i="0" u="none" strike="noStrike">
                          <a:solidFill>
                            <a:srgbClr val="000000"/>
                          </a:solidFill>
                          <a:effectLst/>
                          <a:latin typeface="Tahoma" panose="020B0604030504040204" pitchFamily="34" charset="0"/>
                        </a:rPr>
                        <a:t>PLAFOND</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D" sz="2000" b="0" i="0" u="none" strike="noStrike">
                          <a:solidFill>
                            <a:srgbClr val="000000"/>
                          </a:solidFill>
                          <a:effectLst/>
                          <a:latin typeface="Tahoma" panose="020B0604030504040204" pitchFamily="34" charset="0"/>
                        </a:rPr>
                        <a:t>Rp. 1.000.000,- s/d Rp. 150.000.000,-</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Rp. 1.000.000,- s/d Rp.100.000.000,-</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Rp. 1.000.000,- s/d Rp. 50.000.000,-</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50564256"/>
                  </a:ext>
                </a:extLst>
              </a:tr>
              <a:tr h="1012353">
                <a:tc>
                  <a:txBody>
                    <a:bodyPr/>
                    <a:lstStyle/>
                    <a:p>
                      <a:pPr algn="ctr" rtl="0" fontAlgn="ctr"/>
                      <a:r>
                        <a:rPr lang="en-ID" sz="2000" b="1" i="0" u="none" strike="noStrike">
                          <a:solidFill>
                            <a:srgbClr val="000000"/>
                          </a:solidFill>
                          <a:effectLst/>
                          <a:latin typeface="Tahoma" panose="020B0604030504040204" pitchFamily="34" charset="0"/>
                        </a:rPr>
                        <a:t>JANGKA WAKTU ( Bulan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D" sz="2000" b="0" i="0" u="none" strike="noStrike">
                          <a:solidFill>
                            <a:srgbClr val="000000"/>
                          </a:solidFill>
                          <a:effectLst/>
                          <a:latin typeface="Tahoma" panose="020B0604030504040204" pitchFamily="34" charset="0"/>
                        </a:rPr>
                        <a:t>12 – 120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12 – 84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12 – 36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183434692"/>
                  </a:ext>
                </a:extLst>
              </a:tr>
              <a:tr h="510375">
                <a:tc>
                  <a:txBody>
                    <a:bodyPr/>
                    <a:lstStyle/>
                    <a:p>
                      <a:pPr algn="ctr" rtl="0" fontAlgn="ctr"/>
                      <a:r>
                        <a:rPr lang="en-US" sz="2000" b="1" i="0" u="none" strike="noStrike" dirty="0">
                          <a:solidFill>
                            <a:srgbClr val="000000"/>
                          </a:solidFill>
                          <a:effectLst/>
                          <a:latin typeface="Tahoma" panose="020B0604030504040204" pitchFamily="34" charset="0"/>
                        </a:rPr>
                        <a:t>R</a:t>
                      </a:r>
                      <a:r>
                        <a:rPr lang="en-ID" sz="2000" b="1" i="0" u="none" strike="noStrike" dirty="0">
                          <a:solidFill>
                            <a:srgbClr val="000000"/>
                          </a:solidFill>
                          <a:effectLst/>
                          <a:latin typeface="Tahoma" panose="020B0604030504040204" pitchFamily="34" charset="0"/>
                        </a:rPr>
                        <a:t>ATE</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D" sz="2000" b="0" i="0" u="none" strike="noStrike">
                          <a:solidFill>
                            <a:srgbClr val="000000"/>
                          </a:solidFill>
                          <a:effectLst/>
                          <a:latin typeface="Tahoma" panose="020B0604030504040204" pitchFamily="34" charset="0"/>
                        </a:rPr>
                        <a:t>16 % efektif / thn</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17 % efektif / thn</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18 % efektif / thn</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67223373"/>
                  </a:ext>
                </a:extLst>
              </a:tr>
              <a:tr h="510375">
                <a:tc>
                  <a:txBody>
                    <a:bodyPr/>
                    <a:lstStyle/>
                    <a:p>
                      <a:pPr algn="ctr" rtl="0" fontAlgn="ctr"/>
                      <a:r>
                        <a:rPr lang="en-ID" sz="2000" b="1" i="0" u="none" strike="noStrike">
                          <a:solidFill>
                            <a:srgbClr val="000000"/>
                          </a:solidFill>
                          <a:effectLst/>
                          <a:latin typeface="Tahoma" panose="020B0604030504040204" pitchFamily="34" charset="0"/>
                        </a:rPr>
                        <a:t>DSR / DBR ( %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D" sz="2000" b="0" i="0" u="none" strike="noStrike">
                          <a:solidFill>
                            <a:srgbClr val="000000"/>
                          </a:solidFill>
                          <a:effectLst/>
                          <a:latin typeface="Tahoma" panose="020B0604030504040204" pitchFamily="34" charset="0"/>
                        </a:rPr>
                        <a:t>90</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90</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90</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56876638"/>
                  </a:ext>
                </a:extLst>
              </a:tr>
              <a:tr h="510375">
                <a:tc>
                  <a:txBody>
                    <a:bodyPr/>
                    <a:lstStyle/>
                    <a:p>
                      <a:pPr algn="ctr" rtl="0" fontAlgn="ctr"/>
                      <a:r>
                        <a:rPr lang="en-ID" sz="2000" b="1" i="0" u="none" strike="noStrike">
                          <a:solidFill>
                            <a:srgbClr val="000000"/>
                          </a:solidFill>
                          <a:effectLst/>
                          <a:latin typeface="Tahoma" panose="020B0604030504040204" pitchFamily="34" charset="0"/>
                        </a:rPr>
                        <a:t>BIAYA ADMIN ( %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ID" sz="2000" b="0" i="0" u="none" strike="noStrike">
                          <a:solidFill>
                            <a:srgbClr val="000000"/>
                          </a:solidFill>
                          <a:effectLst/>
                          <a:latin typeface="Tahoma" panose="020B060403050404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a:solidFill>
                            <a:srgbClr val="000000"/>
                          </a:solidFill>
                          <a:effectLst/>
                          <a:latin typeface="Tahoma" panose="020B060403050404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ID" sz="2000" b="0" i="0" u="none" strike="noStrike" dirty="0">
                          <a:solidFill>
                            <a:srgbClr val="000000"/>
                          </a:solidFill>
                          <a:effectLst/>
                          <a:latin typeface="Tahoma" panose="020B060403050404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13140711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5650202" y="214183"/>
            <a:ext cx="2198692" cy="2195944"/>
          </a:xfrm>
          <a:custGeom>
            <a:avLst/>
            <a:gdLst/>
            <a:ahLst/>
            <a:cxnLst/>
            <a:rect l="l" t="t" r="r" b="b"/>
            <a:pathLst>
              <a:path w="2198692" h="2195944">
                <a:moveTo>
                  <a:pt x="0" y="0"/>
                </a:moveTo>
                <a:lnTo>
                  <a:pt x="2198692" y="0"/>
                </a:lnTo>
                <a:lnTo>
                  <a:pt x="2198692" y="2195944"/>
                </a:lnTo>
                <a:lnTo>
                  <a:pt x="0" y="2195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289349" y="650452"/>
            <a:ext cx="1094910" cy="1078507"/>
          </a:xfrm>
          <a:custGeom>
            <a:avLst/>
            <a:gdLst/>
            <a:ahLst/>
            <a:cxnLst/>
            <a:rect l="l" t="t" r="r" b="b"/>
            <a:pathLst>
              <a:path w="1094910" h="1078507">
                <a:moveTo>
                  <a:pt x="0" y="0"/>
                </a:moveTo>
                <a:lnTo>
                  <a:pt x="1094911" y="0"/>
                </a:lnTo>
                <a:lnTo>
                  <a:pt x="1094911" y="1078507"/>
                </a:lnTo>
                <a:lnTo>
                  <a:pt x="0" y="1078507"/>
                </a:lnTo>
                <a:lnTo>
                  <a:pt x="0" y="0"/>
                </a:lnTo>
                <a:close/>
              </a:path>
            </a:pathLst>
          </a:custGeom>
          <a:blipFill>
            <a:blip r:embed="rId5"/>
            <a:stretch>
              <a:fillRect/>
            </a:stretch>
          </a:blipFill>
        </p:spPr>
      </p:sp>
      <p:grpSp>
        <p:nvGrpSpPr>
          <p:cNvPr id="5" name="Group 5"/>
          <p:cNvGrpSpPr/>
          <p:nvPr/>
        </p:nvGrpSpPr>
        <p:grpSpPr>
          <a:xfrm>
            <a:off x="-696955" y="214183"/>
            <a:ext cx="12862010" cy="1456507"/>
            <a:chOff x="0" y="0"/>
            <a:chExt cx="3387525" cy="383607"/>
          </a:xfrm>
        </p:grpSpPr>
        <p:sp>
          <p:nvSpPr>
            <p:cNvPr id="6" name="Freeform 6"/>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gradFill rotWithShape="1">
              <a:gsLst>
                <a:gs pos="0">
                  <a:srgbClr val="003780">
                    <a:alpha val="100000"/>
                  </a:srgbClr>
                </a:gs>
                <a:gs pos="100000">
                  <a:srgbClr val="011F47">
                    <a:alpha val="100000"/>
                  </a:srgbClr>
                </a:gs>
              </a:gsLst>
              <a:lin ang="5400000"/>
            </a:gradFill>
          </p:spPr>
        </p:sp>
        <p:sp>
          <p:nvSpPr>
            <p:cNvPr id="7" name="TextBox 7"/>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95250" y="278861"/>
            <a:ext cx="11490410" cy="1193800"/>
          </a:xfrm>
          <a:prstGeom prst="rect">
            <a:avLst/>
          </a:prstGeom>
        </p:spPr>
        <p:txBody>
          <a:bodyPr lIns="0" tIns="0" rIns="0" bIns="0" rtlCol="0" anchor="t">
            <a:spAutoFit/>
          </a:bodyPr>
          <a:lstStyle/>
          <a:p>
            <a:pPr algn="ctr">
              <a:lnSpc>
                <a:spcPts val="9799"/>
              </a:lnSpc>
            </a:pPr>
            <a:r>
              <a:rPr lang="en-US" sz="6999" b="1">
                <a:solidFill>
                  <a:srgbClr val="FFCF01"/>
                </a:solidFill>
                <a:latin typeface="Montserrat Bold"/>
                <a:ea typeface="Montserrat Bold"/>
                <a:cs typeface="Montserrat Bold"/>
                <a:sym typeface="Montserrat Bold"/>
              </a:rPr>
              <a:t>BENEFIT SINERGI</a:t>
            </a:r>
          </a:p>
        </p:txBody>
      </p:sp>
      <p:sp>
        <p:nvSpPr>
          <p:cNvPr id="9" name="TextBox 9"/>
          <p:cNvSpPr txBox="1"/>
          <p:nvPr/>
        </p:nvSpPr>
        <p:spPr>
          <a:xfrm>
            <a:off x="609600" y="2372027"/>
            <a:ext cx="17678400" cy="7042785"/>
          </a:xfrm>
          <a:prstGeom prst="rect">
            <a:avLst/>
          </a:prstGeom>
        </p:spPr>
        <p:txBody>
          <a:bodyPr wrap="square" lIns="0" tIns="0" rIns="0" bIns="0" rtlCol="0" anchor="t">
            <a:spAutoFit/>
          </a:bodyPr>
          <a:lstStyle/>
          <a:p>
            <a:pPr marL="268288" algn="l">
              <a:lnSpc>
                <a:spcPts val="2939"/>
              </a:lnSpc>
              <a:spcBef>
                <a:spcPct val="0"/>
              </a:spcBef>
            </a:pPr>
            <a:r>
              <a:rPr lang="en-US" sz="2099" dirty="0" err="1">
                <a:solidFill>
                  <a:srgbClr val="000000"/>
                </a:solidFill>
                <a:latin typeface="Montserrat"/>
                <a:ea typeface="Montserrat"/>
                <a:cs typeface="Montserrat"/>
                <a:sym typeface="Montserrat"/>
              </a:rPr>
              <a:t>Penyaluran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pembiayaan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kepada</a:t>
            </a:r>
            <a:r>
              <a:rPr lang="en-US" sz="2099" dirty="0">
                <a:solidFill>
                  <a:srgbClr val="000000"/>
                </a:solidFill>
                <a:latin typeface="Montserrat"/>
                <a:ea typeface="Montserrat"/>
                <a:cs typeface="Montserrat"/>
                <a:sym typeface="Montserrat"/>
              </a:rPr>
              <a:t> para </a:t>
            </a:r>
            <a:r>
              <a:rPr lang="en-US" sz="2099" dirty="0" err="1">
                <a:solidFill>
                  <a:srgbClr val="000000"/>
                </a:solidFill>
                <a:latin typeface="Montserrat"/>
                <a:ea typeface="Montserrat"/>
                <a:cs typeface="Montserrat"/>
                <a:sym typeface="Montserrat"/>
              </a:rPr>
              <a:t>pensiunan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memiliki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tingkat</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resiko</a:t>
            </a:r>
            <a:r>
              <a:rPr lang="en-US" sz="2099" dirty="0">
                <a:solidFill>
                  <a:srgbClr val="000000"/>
                </a:solidFill>
                <a:latin typeface="Montserrat"/>
                <a:ea typeface="Montserrat"/>
                <a:cs typeface="Montserrat"/>
                <a:sym typeface="Montserrat"/>
              </a:rPr>
              <a:t> yang </a:t>
            </a:r>
            <a:r>
              <a:rPr lang="en-US" sz="2099" dirty="0" err="1">
                <a:solidFill>
                  <a:srgbClr val="000000"/>
                </a:solidFill>
                <a:latin typeface="Montserrat"/>
                <a:ea typeface="Montserrat"/>
                <a:cs typeface="Montserrat"/>
                <a:sym typeface="Montserrat"/>
              </a:rPr>
              <a:t>aman</a:t>
            </a:r>
            <a:r>
              <a:rPr lang="en-US" sz="2099" dirty="0">
                <a:solidFill>
                  <a:srgbClr val="000000"/>
                </a:solidFill>
                <a:latin typeface="Montserrat"/>
                <a:ea typeface="Montserrat"/>
                <a:cs typeface="Montserrat"/>
                <a:sym typeface="Montserrat"/>
              </a:rPr>
              <a:t>/</a:t>
            </a:r>
            <a:r>
              <a:rPr lang="en-US" sz="2099" dirty="0" err="1">
                <a:solidFill>
                  <a:srgbClr val="000000"/>
                </a:solidFill>
                <a:latin typeface="Montserrat"/>
                <a:ea typeface="Montserrat"/>
                <a:cs typeface="Montserrat"/>
                <a:sym typeface="Montserrat"/>
              </a:rPr>
              <a:t>rendah</a:t>
            </a:r>
            <a:r>
              <a:rPr lang="en-US" sz="2099" dirty="0">
                <a:solidFill>
                  <a:srgbClr val="000000"/>
                </a:solidFill>
                <a:latin typeface="Montserrat"/>
                <a:ea typeface="Montserrat"/>
                <a:cs typeface="Montserrat"/>
                <a:sym typeface="Montserrat"/>
              </a:rPr>
              <a:t> dan </a:t>
            </a:r>
            <a:r>
              <a:rPr lang="en-US" sz="2099" dirty="0" err="1">
                <a:solidFill>
                  <a:srgbClr val="000000"/>
                </a:solidFill>
                <a:latin typeface="Montserrat"/>
                <a:ea typeface="Montserrat"/>
                <a:cs typeface="Montserrat"/>
                <a:sym typeface="Montserrat"/>
              </a:rPr>
              <a:t>kelangsungan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usaha</a:t>
            </a:r>
            <a:r>
              <a:rPr lang="en-US" sz="2099" dirty="0">
                <a:solidFill>
                  <a:srgbClr val="000000"/>
                </a:solidFill>
                <a:latin typeface="Montserrat"/>
                <a:ea typeface="Montserrat"/>
                <a:cs typeface="Montserrat"/>
                <a:sym typeface="Montserrat"/>
              </a:rPr>
              <a:t> yang </a:t>
            </a:r>
            <a:r>
              <a:rPr lang="en-US" sz="2099" dirty="0" err="1">
                <a:solidFill>
                  <a:srgbClr val="000000"/>
                </a:solidFill>
                <a:latin typeface="Montserrat"/>
                <a:ea typeface="Montserrat"/>
                <a:cs typeface="Montserrat"/>
                <a:sym typeface="Montserrat"/>
              </a:rPr>
              <a:t>panjang</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hal</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ini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disebabkan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karena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selain</a:t>
            </a:r>
            <a:r>
              <a:rPr lang="en-US" sz="2099" dirty="0">
                <a:solidFill>
                  <a:srgbClr val="000000"/>
                </a:solidFill>
                <a:latin typeface="Montserrat"/>
                <a:ea typeface="Montserrat"/>
                <a:cs typeface="Montserrat"/>
                <a:sym typeface="Montserrat"/>
              </a:rPr>
              <a:t> para </a:t>
            </a:r>
            <a:r>
              <a:rPr lang="en-US" sz="2099" dirty="0" err="1">
                <a:solidFill>
                  <a:srgbClr val="000000"/>
                </a:solidFill>
                <a:latin typeface="Montserrat"/>
                <a:ea typeface="Montserrat"/>
                <a:cs typeface="Montserrat"/>
                <a:sym typeface="Montserrat"/>
              </a:rPr>
              <a:t>pensiunan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memiliki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penghasilan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tetap</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dalam</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setiap</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bulannya</a:t>
            </a:r>
            <a:r>
              <a:rPr lang="en-US" sz="2099" dirty="0">
                <a:solidFill>
                  <a:srgbClr val="000000"/>
                </a:solidFill>
                <a:latin typeface="Montserrat"/>
                <a:ea typeface="Montserrat"/>
                <a:cs typeface="Montserrat"/>
                <a:sym typeface="Montserrat"/>
              </a:rPr>
              <a:t> yang </a:t>
            </a:r>
            <a:r>
              <a:rPr lang="en-US" sz="2099" dirty="0" err="1">
                <a:solidFill>
                  <a:srgbClr val="000000"/>
                </a:solidFill>
                <a:latin typeface="Montserrat"/>
                <a:ea typeface="Montserrat"/>
                <a:cs typeface="Montserrat"/>
                <a:sym typeface="Montserrat"/>
              </a:rPr>
              <a:t>bisa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dipotong</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untuk</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melunasi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angsuran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pinjamannya</a:t>
            </a:r>
            <a:r>
              <a:rPr lang="en-US" sz="2099" dirty="0">
                <a:solidFill>
                  <a:srgbClr val="000000"/>
                </a:solidFill>
                <a:latin typeface="Montserrat"/>
                <a:ea typeface="Montserrat"/>
                <a:cs typeface="Montserrat"/>
                <a:sym typeface="Montserrat"/>
              </a:rPr>
              <a:t>, juga </a:t>
            </a:r>
            <a:r>
              <a:rPr lang="en-US" sz="2099" dirty="0" err="1">
                <a:solidFill>
                  <a:srgbClr val="000000"/>
                </a:solidFill>
                <a:latin typeface="Montserrat"/>
                <a:ea typeface="Montserrat"/>
                <a:cs typeface="Montserrat"/>
                <a:sym typeface="Montserrat"/>
              </a:rPr>
              <a:t>dalam</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hal</a:t>
            </a:r>
            <a:r>
              <a:rPr lang="en-US" sz="2099" dirty="0">
                <a:solidFill>
                  <a:srgbClr val="000000"/>
                </a:solidFill>
                <a:latin typeface="Montserrat"/>
                <a:ea typeface="Montserrat"/>
                <a:cs typeface="Montserrat"/>
                <a:sym typeface="Montserrat"/>
              </a:rPr>
              <a:t> </a:t>
            </a:r>
            <a:r>
              <a:rPr lang="en-US" sz="2099" b="1" dirty="0" err="1">
                <a:solidFill>
                  <a:srgbClr val="000000"/>
                </a:solidFill>
                <a:latin typeface="Montserrat Bold"/>
                <a:ea typeface="Montserrat Bold"/>
                <a:cs typeface="Montserrat Bold"/>
                <a:sym typeface="Montserrat Bold"/>
              </a:rPr>
              <a:t>pensiun</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meninggal</a:t>
            </a:r>
            <a:r>
              <a:rPr lang="en-US" sz="2099" b="1" dirty="0">
                <a:solidFill>
                  <a:srgbClr val="000000"/>
                </a:solidFill>
                <a:latin typeface="Montserrat Bold"/>
                <a:ea typeface="Montserrat Bold"/>
                <a:cs typeface="Montserrat Bold"/>
                <a:sym typeface="Montserrat Bold"/>
              </a:rPr>
              <a:t> dunia </a:t>
            </a:r>
            <a:r>
              <a:rPr lang="en-US" sz="2099" b="1" dirty="0" err="1">
                <a:solidFill>
                  <a:srgbClr val="000000"/>
                </a:solidFill>
                <a:latin typeface="Montserrat Bold"/>
                <a:ea typeface="Montserrat Bold"/>
                <a:cs typeface="Montserrat Bold"/>
                <a:sym typeface="Montserrat Bold"/>
              </a:rPr>
              <a:t>dicover</a:t>
            </a:r>
            <a:r>
              <a:rPr lang="en-US" sz="2099" b="1" dirty="0">
                <a:solidFill>
                  <a:srgbClr val="000000"/>
                </a:solidFill>
                <a:latin typeface="Montserrat Bold"/>
                <a:ea typeface="Montserrat Bold"/>
                <a:cs typeface="Montserrat Bold"/>
                <a:sym typeface="Montserrat Bold"/>
              </a:rPr>
              <a:t>/</a:t>
            </a:r>
            <a:r>
              <a:rPr lang="en-US" sz="2099" b="1" dirty="0" err="1">
                <a:solidFill>
                  <a:srgbClr val="000000"/>
                </a:solidFill>
                <a:latin typeface="Montserrat Bold"/>
                <a:ea typeface="Montserrat Bold"/>
                <a:cs typeface="Montserrat Bold"/>
                <a:sym typeface="Montserrat Bold"/>
              </a:rPr>
              <a:t>ditutup</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dengan</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asuransi</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jiwa</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kredit</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atas</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kematiannya</a:t>
            </a:r>
            <a:r>
              <a:rPr lang="en-US" sz="2099" b="1" dirty="0">
                <a:solidFill>
                  <a:srgbClr val="000000"/>
                </a:solidFill>
                <a:latin typeface="Montserrat Bold"/>
                <a:ea typeface="Montserrat Bold"/>
                <a:cs typeface="Montserrat Bold"/>
                <a:sym typeface="Montserrat Bold"/>
              </a:rPr>
              <a:t>.</a:t>
            </a:r>
          </a:p>
          <a:p>
            <a:pPr algn="l">
              <a:lnSpc>
                <a:spcPts val="2939"/>
              </a:lnSpc>
              <a:spcBef>
                <a:spcPct val="0"/>
              </a:spcBef>
            </a:pPr>
            <a:r>
              <a:rPr lang="en-US" sz="2099" dirty="0">
                <a:solidFill>
                  <a:srgbClr val="000000"/>
                </a:solidFill>
                <a:latin typeface="Montserrat"/>
                <a:ea typeface="Montserrat"/>
                <a:cs typeface="Montserrat"/>
                <a:sym typeface="Montserrat"/>
              </a:rPr>
              <a:t> </a:t>
            </a:r>
          </a:p>
          <a:p>
            <a:pPr marL="268288" algn="l">
              <a:lnSpc>
                <a:spcPts val="2939"/>
              </a:lnSpc>
              <a:spcBef>
                <a:spcPct val="0"/>
              </a:spcBef>
            </a:pPr>
            <a:r>
              <a:rPr lang="en-US" sz="2099" dirty="0" err="1">
                <a:solidFill>
                  <a:srgbClr val="000000"/>
                </a:solidFill>
                <a:latin typeface="Montserrat"/>
                <a:ea typeface="Montserrat"/>
                <a:cs typeface="Montserrat"/>
                <a:sym typeface="Montserrat"/>
              </a:rPr>
              <a:t>Pembayaran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angsurannya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melalui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pemotongan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gaji</a:t>
            </a:r>
            <a:r>
              <a:rPr lang="en-US" sz="2099" dirty="0">
                <a:solidFill>
                  <a:srgbClr val="000000"/>
                </a:solidFill>
                <a:latin typeface="Montserrat"/>
                <a:ea typeface="Montserrat"/>
                <a:cs typeface="Montserrat"/>
                <a:sym typeface="Montserrat"/>
              </a:rPr>
              <a:t> di PT. Pos Indonesia yang </a:t>
            </a:r>
            <a:r>
              <a:rPr lang="en-US" sz="2099" dirty="0" err="1">
                <a:solidFill>
                  <a:srgbClr val="000000"/>
                </a:solidFill>
                <a:latin typeface="Montserrat"/>
                <a:ea typeface="Montserrat"/>
                <a:cs typeface="Montserrat"/>
                <a:sym typeface="Montserrat"/>
              </a:rPr>
              <a:t>pelaksanaanya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tepat</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waktu</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maka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pembayaran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angsuran</a:t>
            </a:r>
            <a:r>
              <a:rPr lang="en-US" sz="2099" dirty="0">
                <a:solidFill>
                  <a:srgbClr val="000000"/>
                </a:solidFill>
                <a:latin typeface="Montserrat"/>
                <a:ea typeface="Montserrat"/>
                <a:cs typeface="Montserrat"/>
                <a:sym typeface="Montserrat"/>
              </a:rPr>
              <a:t> pun </a:t>
            </a:r>
            <a:r>
              <a:rPr lang="en-US" sz="2099" dirty="0" err="1">
                <a:solidFill>
                  <a:srgbClr val="000000"/>
                </a:solidFill>
                <a:latin typeface="Montserrat"/>
                <a:ea typeface="Montserrat"/>
                <a:cs typeface="Montserrat"/>
                <a:sym typeface="Montserrat"/>
              </a:rPr>
              <a:t>akan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tepat</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waktu</a:t>
            </a:r>
            <a:r>
              <a:rPr lang="en-US" sz="2099" dirty="0">
                <a:solidFill>
                  <a:srgbClr val="000000"/>
                </a:solidFill>
                <a:latin typeface="Montserrat"/>
                <a:ea typeface="Montserrat"/>
                <a:cs typeface="Montserrat"/>
                <a:sym typeface="Montserrat"/>
              </a:rPr>
              <a:t> juga </a:t>
            </a:r>
            <a:r>
              <a:rPr lang="en-US" sz="2099" dirty="0" err="1">
                <a:solidFill>
                  <a:srgbClr val="000000"/>
                </a:solidFill>
                <a:latin typeface="Montserrat"/>
                <a:ea typeface="Montserrat"/>
                <a:cs typeface="Montserrat"/>
                <a:sym typeface="Montserrat"/>
              </a:rPr>
              <a:t>sehingga</a:t>
            </a:r>
            <a:r>
              <a:rPr lang="en-US" sz="2099" dirty="0">
                <a:solidFill>
                  <a:srgbClr val="000000"/>
                </a:solidFill>
                <a:latin typeface="Montserrat"/>
                <a:ea typeface="Montserrat"/>
                <a:cs typeface="Montserrat"/>
                <a:sym typeface="Montserrat"/>
              </a:rPr>
              <a:t> </a:t>
            </a:r>
            <a:r>
              <a:rPr lang="en-US" sz="2099" b="1" dirty="0" err="1">
                <a:solidFill>
                  <a:srgbClr val="000000"/>
                </a:solidFill>
                <a:latin typeface="Montserrat Bold"/>
                <a:ea typeface="Montserrat Bold"/>
                <a:cs typeface="Montserrat Bold"/>
                <a:sym typeface="Montserrat Bold"/>
              </a:rPr>
              <a:t>tingkat</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kolektibilitas</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lancar</a:t>
            </a:r>
            <a:r>
              <a:rPr lang="en-US" sz="2099" b="1" dirty="0">
                <a:solidFill>
                  <a:srgbClr val="000000"/>
                </a:solidFill>
                <a:latin typeface="Montserrat Bold"/>
                <a:ea typeface="Montserrat Bold"/>
                <a:cs typeface="Montserrat Bold"/>
                <a:sym typeface="Montserrat Bold"/>
              </a:rPr>
              <a:t> (NPL 0%).</a:t>
            </a:r>
          </a:p>
          <a:p>
            <a:pPr algn="l">
              <a:lnSpc>
                <a:spcPts val="2939"/>
              </a:lnSpc>
              <a:spcBef>
                <a:spcPct val="0"/>
              </a:spcBef>
            </a:pPr>
            <a:r>
              <a:rPr lang="en-US" sz="2099" dirty="0">
                <a:solidFill>
                  <a:srgbClr val="000000"/>
                </a:solidFill>
                <a:latin typeface="Montserrat"/>
                <a:ea typeface="Montserrat"/>
                <a:cs typeface="Montserrat"/>
                <a:sym typeface="Montserrat"/>
              </a:rPr>
              <a:t> </a:t>
            </a:r>
          </a:p>
          <a:p>
            <a:pPr marL="268288" algn="l">
              <a:lnSpc>
                <a:spcPts val="2939"/>
              </a:lnSpc>
              <a:spcBef>
                <a:spcPct val="0"/>
              </a:spcBef>
            </a:pPr>
            <a:r>
              <a:rPr lang="en-US" sz="2099" dirty="0" err="1">
                <a:solidFill>
                  <a:srgbClr val="000000"/>
                </a:solidFill>
                <a:latin typeface="Montserrat"/>
                <a:ea typeface="Montserrat"/>
                <a:cs typeface="Montserrat"/>
                <a:sym typeface="Montserrat"/>
              </a:rPr>
              <a:t>Setiap</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tahun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terdapat</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penambahan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pensiun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baru</a:t>
            </a:r>
            <a:r>
              <a:rPr lang="en-US" sz="2099" dirty="0">
                <a:solidFill>
                  <a:srgbClr val="000000"/>
                </a:solidFill>
                <a:latin typeface="Montserrat"/>
                <a:ea typeface="Montserrat"/>
                <a:cs typeface="Montserrat"/>
                <a:sym typeface="Montserrat"/>
              </a:rPr>
              <a:t> yang </a:t>
            </a:r>
            <a:r>
              <a:rPr lang="en-US" sz="2099" dirty="0" err="1">
                <a:solidFill>
                  <a:srgbClr val="000000"/>
                </a:solidFill>
                <a:latin typeface="Montserrat"/>
                <a:ea typeface="Montserrat"/>
                <a:cs typeface="Montserrat"/>
                <a:sym typeface="Montserrat"/>
              </a:rPr>
              <a:t>jumlahnya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cukup</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signifikan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merupakan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segmen</a:t>
            </a:r>
            <a:r>
              <a:rPr lang="en-US" sz="2099" dirty="0">
                <a:solidFill>
                  <a:srgbClr val="000000"/>
                </a:solidFill>
                <a:latin typeface="Montserrat"/>
                <a:ea typeface="Montserrat"/>
                <a:cs typeface="Montserrat"/>
                <a:sym typeface="Montserrat"/>
              </a:rPr>
              <a:t> pasar yang </a:t>
            </a:r>
            <a:r>
              <a:rPr lang="en-US" sz="2099" dirty="0" err="1">
                <a:solidFill>
                  <a:srgbClr val="000000"/>
                </a:solidFill>
                <a:latin typeface="Montserrat"/>
                <a:ea typeface="Montserrat"/>
                <a:cs typeface="Montserrat"/>
                <a:sym typeface="Montserrat"/>
              </a:rPr>
              <a:t>potensial</a:t>
            </a:r>
            <a:r>
              <a:rPr lang="en-US" sz="2099" dirty="0">
                <a:solidFill>
                  <a:srgbClr val="000000"/>
                </a:solidFill>
                <a:latin typeface="Montserrat"/>
                <a:ea typeface="Montserrat"/>
                <a:cs typeface="Montserrat"/>
                <a:sym typeface="Montserrat"/>
              </a:rPr>
              <a:t> yang </a:t>
            </a:r>
            <a:r>
              <a:rPr lang="en-US" sz="2099" dirty="0" err="1">
                <a:solidFill>
                  <a:srgbClr val="000000"/>
                </a:solidFill>
                <a:latin typeface="Montserrat"/>
                <a:ea typeface="Montserrat"/>
                <a:cs typeface="Montserrat"/>
                <a:sym typeface="Montserrat"/>
              </a:rPr>
              <a:t>perlu</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digarap</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dengan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konsep</a:t>
            </a:r>
            <a:r>
              <a:rPr lang="en-US" sz="2099" b="1" dirty="0">
                <a:solidFill>
                  <a:srgbClr val="000000"/>
                </a:solidFill>
                <a:latin typeface="Montserrat Bold"/>
                <a:ea typeface="Montserrat Bold"/>
                <a:cs typeface="Montserrat Bold"/>
                <a:sym typeface="Montserrat Bold"/>
              </a:rPr>
              <a:t> “Customer Value Package”.</a:t>
            </a:r>
          </a:p>
          <a:p>
            <a:pPr algn="l">
              <a:lnSpc>
                <a:spcPts val="2939"/>
              </a:lnSpc>
              <a:spcBef>
                <a:spcPct val="0"/>
              </a:spcBef>
            </a:pPr>
            <a:r>
              <a:rPr lang="en-US" sz="2099" dirty="0">
                <a:solidFill>
                  <a:srgbClr val="000000"/>
                </a:solidFill>
                <a:latin typeface="Montserrat"/>
                <a:ea typeface="Montserrat"/>
                <a:cs typeface="Montserrat"/>
                <a:sym typeface="Montserrat"/>
              </a:rPr>
              <a:t> </a:t>
            </a:r>
          </a:p>
          <a:p>
            <a:pPr marL="268288" indent="-268288" algn="l">
              <a:lnSpc>
                <a:spcPts val="2939"/>
              </a:lnSpc>
              <a:spcBef>
                <a:spcPct val="0"/>
              </a:spcBef>
            </a:pP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Kebijakan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pemerintah</a:t>
            </a:r>
            <a:r>
              <a:rPr lang="en-US" sz="2099" dirty="0">
                <a:solidFill>
                  <a:srgbClr val="000000"/>
                </a:solidFill>
                <a:latin typeface="Montserrat"/>
                <a:ea typeface="Montserrat"/>
                <a:cs typeface="Montserrat"/>
                <a:sym typeface="Montserrat"/>
              </a:rPr>
              <a:t> yang </a:t>
            </a:r>
            <a:r>
              <a:rPr lang="en-US" sz="2099" dirty="0" err="1">
                <a:solidFill>
                  <a:srgbClr val="000000"/>
                </a:solidFill>
                <a:latin typeface="Montserrat"/>
                <a:ea typeface="Montserrat"/>
                <a:cs typeface="Montserrat"/>
                <a:sym typeface="Montserrat"/>
              </a:rPr>
              <a:t>secara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periodik</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menaikan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gaji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pensiunan</a:t>
            </a:r>
            <a:r>
              <a:rPr lang="en-US" sz="2099" dirty="0">
                <a:solidFill>
                  <a:srgbClr val="000000"/>
                </a:solidFill>
                <a:latin typeface="Montserrat"/>
                <a:ea typeface="Montserrat"/>
                <a:cs typeface="Montserrat"/>
                <a:sym typeface="Montserrat"/>
              </a:rPr>
              <a:t> yang </a:t>
            </a:r>
            <a:r>
              <a:rPr lang="en-US" sz="2099" dirty="0" err="1">
                <a:solidFill>
                  <a:srgbClr val="000000"/>
                </a:solidFill>
                <a:latin typeface="Montserrat"/>
                <a:ea typeface="Montserrat"/>
                <a:cs typeface="Montserrat"/>
                <a:sym typeface="Montserrat"/>
              </a:rPr>
              <a:t>selama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ini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berkisar</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antara</a:t>
            </a:r>
            <a:r>
              <a:rPr lang="en-US" sz="2099" dirty="0">
                <a:solidFill>
                  <a:srgbClr val="000000"/>
                </a:solidFill>
                <a:latin typeface="Montserrat"/>
                <a:ea typeface="Montserrat"/>
                <a:cs typeface="Montserrat"/>
                <a:sym typeface="Montserrat"/>
              </a:rPr>
              <a:t> 5% </a:t>
            </a:r>
            <a:r>
              <a:rPr lang="en-US" sz="2099" dirty="0" err="1">
                <a:solidFill>
                  <a:srgbClr val="000000"/>
                </a:solidFill>
                <a:latin typeface="Montserrat"/>
                <a:ea typeface="Montserrat"/>
                <a:cs typeface="Montserrat"/>
                <a:sym typeface="Montserrat"/>
              </a:rPr>
              <a:t>sampai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dengan</a:t>
            </a:r>
            <a:r>
              <a:rPr lang="en-US" sz="2099" dirty="0">
                <a:solidFill>
                  <a:srgbClr val="000000"/>
                </a:solidFill>
                <a:latin typeface="Montserrat"/>
                <a:ea typeface="Montserrat"/>
                <a:cs typeface="Montserrat"/>
                <a:sym typeface="Montserrat"/>
              </a:rPr>
              <a:t> 10%, </a:t>
            </a:r>
            <a:r>
              <a:rPr lang="en-US" sz="2099" dirty="0" err="1">
                <a:solidFill>
                  <a:srgbClr val="000000"/>
                </a:solidFill>
                <a:latin typeface="Montserrat"/>
                <a:ea typeface="Montserrat"/>
                <a:cs typeface="Montserrat"/>
                <a:sym typeface="Montserrat"/>
              </a:rPr>
              <a:t>mendorong</a:t>
            </a:r>
            <a:r>
              <a:rPr lang="en-US" sz="2099" dirty="0">
                <a:solidFill>
                  <a:srgbClr val="000000"/>
                </a:solidFill>
                <a:latin typeface="Montserrat"/>
                <a:ea typeface="Montserrat"/>
                <a:cs typeface="Montserrat"/>
                <a:sym typeface="Montserrat"/>
              </a:rPr>
              <a:t> para </a:t>
            </a:r>
            <a:r>
              <a:rPr lang="en-US" sz="2099" dirty="0" err="1">
                <a:solidFill>
                  <a:srgbClr val="000000"/>
                </a:solidFill>
                <a:latin typeface="Montserrat"/>
                <a:ea typeface="Montserrat"/>
                <a:cs typeface="Montserrat"/>
                <a:sym typeface="Montserrat"/>
              </a:rPr>
              <a:t>debitur</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untuk</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memperbaharui</a:t>
            </a:r>
            <a:r>
              <a:rPr lang="en-US" sz="2099" dirty="0">
                <a:solidFill>
                  <a:srgbClr val="000000"/>
                </a:solidFill>
                <a:latin typeface="Montserrat"/>
                <a:ea typeface="Montserrat"/>
                <a:cs typeface="Montserrat"/>
                <a:sym typeface="Montserrat"/>
              </a:rPr>
              <a:t> dan </a:t>
            </a:r>
            <a:r>
              <a:rPr lang="en-US" sz="2099" dirty="0" err="1">
                <a:solidFill>
                  <a:srgbClr val="000000"/>
                </a:solidFill>
                <a:latin typeface="Montserrat"/>
                <a:ea typeface="Montserrat"/>
                <a:cs typeface="Montserrat"/>
                <a:sym typeface="Montserrat"/>
              </a:rPr>
              <a:t>meningkatkan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jumlah</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pinjamannya</a:t>
            </a:r>
            <a:r>
              <a:rPr lang="en-US" sz="2099" dirty="0">
                <a:solidFill>
                  <a:srgbClr val="000000"/>
                </a:solidFill>
                <a:latin typeface="Montserrat"/>
                <a:ea typeface="Montserrat"/>
                <a:cs typeface="Montserrat"/>
                <a:sym typeface="Montserrat"/>
              </a:rPr>
              <a:t>. </a:t>
            </a:r>
            <a:r>
              <a:rPr lang="en-US" sz="2099" b="1" dirty="0">
                <a:solidFill>
                  <a:srgbClr val="000000"/>
                </a:solidFill>
                <a:latin typeface="Montserrat Bold"/>
                <a:ea typeface="Montserrat Bold"/>
                <a:cs typeface="Montserrat Bold"/>
                <a:sym typeface="Montserrat Bold"/>
              </a:rPr>
              <a:t>Hal </a:t>
            </a:r>
            <a:r>
              <a:rPr lang="en-US" sz="2099" b="1" dirty="0" err="1">
                <a:solidFill>
                  <a:srgbClr val="000000"/>
                </a:solidFill>
                <a:latin typeface="Montserrat Bold"/>
                <a:ea typeface="Montserrat Bold"/>
                <a:cs typeface="Montserrat Bold"/>
                <a:sym typeface="Montserrat Bold"/>
              </a:rPr>
              <a:t>ini</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menciptakan</a:t>
            </a:r>
            <a:r>
              <a:rPr lang="en-US" sz="2099" b="1" dirty="0">
                <a:solidFill>
                  <a:srgbClr val="000000"/>
                </a:solidFill>
                <a:latin typeface="Montserrat Bold"/>
                <a:ea typeface="Montserrat Bold"/>
                <a:cs typeface="Montserrat Bold"/>
                <a:sym typeface="Montserrat Bold"/>
              </a:rPr>
              <a:t> pasar </a:t>
            </a:r>
            <a:r>
              <a:rPr lang="en-US" sz="2099" b="1" dirty="0" err="1">
                <a:solidFill>
                  <a:srgbClr val="000000"/>
                </a:solidFill>
                <a:latin typeface="Montserrat Bold"/>
                <a:ea typeface="Montserrat Bold"/>
                <a:cs typeface="Montserrat Bold"/>
                <a:sym typeface="Montserrat Bold"/>
              </a:rPr>
              <a:t>pembiayaan</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pensiun</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senantiasa</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tumbuh</a:t>
            </a:r>
            <a:r>
              <a:rPr lang="en-US" sz="2099" b="1" dirty="0">
                <a:solidFill>
                  <a:srgbClr val="000000"/>
                </a:solidFill>
                <a:latin typeface="Montserrat Bold"/>
                <a:ea typeface="Montserrat Bold"/>
                <a:cs typeface="Montserrat Bold"/>
                <a:sym typeface="Montserrat Bold"/>
              </a:rPr>
              <a:t> dan </a:t>
            </a:r>
            <a:r>
              <a:rPr lang="en-US" sz="2099" b="1" dirty="0" err="1">
                <a:solidFill>
                  <a:srgbClr val="000000"/>
                </a:solidFill>
                <a:latin typeface="Montserrat Bold"/>
                <a:ea typeface="Montserrat Bold"/>
                <a:cs typeface="Montserrat Bold"/>
                <a:sym typeface="Montserrat Bold"/>
              </a:rPr>
              <a:t>berkembang</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setiap</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tahunnya</a:t>
            </a:r>
            <a:r>
              <a:rPr lang="en-US" sz="2099" b="1" dirty="0">
                <a:solidFill>
                  <a:srgbClr val="000000"/>
                </a:solidFill>
                <a:latin typeface="Montserrat Bold"/>
                <a:ea typeface="Montserrat Bold"/>
                <a:cs typeface="Montserrat Bold"/>
                <a:sym typeface="Montserrat Bold"/>
              </a:rPr>
              <a:t>.</a:t>
            </a:r>
          </a:p>
          <a:p>
            <a:pPr algn="l">
              <a:lnSpc>
                <a:spcPts val="2939"/>
              </a:lnSpc>
              <a:spcBef>
                <a:spcPct val="0"/>
              </a:spcBef>
            </a:pPr>
            <a:r>
              <a:rPr lang="en-US" sz="2099" dirty="0">
                <a:solidFill>
                  <a:srgbClr val="000000"/>
                </a:solidFill>
                <a:latin typeface="Montserrat"/>
                <a:ea typeface="Montserrat"/>
                <a:cs typeface="Montserrat"/>
                <a:sym typeface="Montserrat"/>
              </a:rPr>
              <a:t> </a:t>
            </a:r>
          </a:p>
          <a:p>
            <a:pPr marL="268288" indent="-268288" algn="l">
              <a:lnSpc>
                <a:spcPts val="2939"/>
              </a:lnSpc>
              <a:spcBef>
                <a:spcPct val="0"/>
              </a:spcBef>
            </a:pP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Melalui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sinergi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Perbankan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dengan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Koperasi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dalam</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upaya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peningkatan</a:t>
            </a:r>
            <a:r>
              <a:rPr lang="en-US" sz="2099" dirty="0">
                <a:solidFill>
                  <a:srgbClr val="000000"/>
                </a:solidFill>
                <a:latin typeface="Montserrat"/>
                <a:ea typeface="Montserrat"/>
                <a:cs typeface="Montserrat"/>
                <a:sym typeface="Montserrat"/>
              </a:rPr>
              <a:t> dan </a:t>
            </a:r>
            <a:r>
              <a:rPr lang="en-US" sz="2099" dirty="0" err="1">
                <a:solidFill>
                  <a:srgbClr val="000000"/>
                </a:solidFill>
                <a:latin typeface="Montserrat"/>
                <a:ea typeface="Montserrat"/>
                <a:cs typeface="Montserrat"/>
                <a:sym typeface="Montserrat"/>
              </a:rPr>
              <a:t>perluasan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akses</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kepada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sumber-sumber</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pembiayaan</a:t>
            </a:r>
            <a:r>
              <a:rPr lang="en-US" sz="2099" dirty="0">
                <a:solidFill>
                  <a:srgbClr val="000000"/>
                </a:solidFill>
                <a:latin typeface="Montserrat"/>
                <a:ea typeface="Montserrat"/>
                <a:cs typeface="Montserrat"/>
                <a:sym typeface="Montserrat"/>
              </a:rPr>
              <a:t> yang </a:t>
            </a:r>
            <a:r>
              <a:rPr lang="en-US" sz="2099" dirty="0" err="1">
                <a:solidFill>
                  <a:srgbClr val="000000"/>
                </a:solidFill>
                <a:latin typeface="Montserrat"/>
                <a:ea typeface="Montserrat"/>
                <a:cs typeface="Montserrat"/>
                <a:sym typeface="Montserrat"/>
              </a:rPr>
              <a:t>saling</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mendukung</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memperkuat</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serta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menguntungkan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akan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terjadi</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perluasan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pemasaran</a:t>
            </a:r>
            <a:r>
              <a:rPr lang="en-US" sz="2099" dirty="0">
                <a:solidFill>
                  <a:srgbClr val="000000"/>
                </a:solidFill>
                <a:latin typeface="Montserrat"/>
                <a:ea typeface="Montserrat"/>
                <a:cs typeface="Montserrat"/>
                <a:sym typeface="Montserrat"/>
              </a:rPr>
              <a:t> dan </a:t>
            </a:r>
            <a:r>
              <a:rPr lang="en-US" sz="2099" dirty="0" err="1">
                <a:solidFill>
                  <a:srgbClr val="000000"/>
                </a:solidFill>
                <a:latin typeface="Montserrat"/>
                <a:ea typeface="Montserrat"/>
                <a:cs typeface="Montserrat"/>
                <a:sym typeface="Montserrat"/>
              </a:rPr>
              <a:t>jangkauan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pelayanan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sehingga</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berdampak</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terhadap</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peningkatan</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jumlah</a:t>
            </a:r>
            <a:r>
              <a:rPr lang="en-US" sz="2099" dirty="0">
                <a:solidFill>
                  <a:srgbClr val="000000"/>
                </a:solidFill>
                <a:latin typeface="Montserrat"/>
                <a:ea typeface="Montserrat"/>
                <a:cs typeface="Montserrat"/>
                <a:sym typeface="Montserrat"/>
              </a:rPr>
              <a:t> </a:t>
            </a:r>
            <a:r>
              <a:rPr lang="en-US" sz="2099" dirty="0" err="1">
                <a:solidFill>
                  <a:srgbClr val="000000"/>
                </a:solidFill>
                <a:latin typeface="Montserrat"/>
                <a:ea typeface="Montserrat"/>
                <a:cs typeface="Montserrat"/>
                <a:sym typeface="Montserrat"/>
              </a:rPr>
              <a:t>pensiunan</a:t>
            </a:r>
            <a:r>
              <a:rPr lang="en-US" sz="2099" dirty="0">
                <a:solidFill>
                  <a:srgbClr val="000000"/>
                </a:solidFill>
                <a:latin typeface="Montserrat"/>
                <a:ea typeface="Montserrat"/>
                <a:cs typeface="Montserrat"/>
                <a:sym typeface="Montserrat"/>
              </a:rPr>
              <a:t> yang </a:t>
            </a:r>
            <a:r>
              <a:rPr lang="en-US" sz="2099" dirty="0" err="1">
                <a:solidFill>
                  <a:srgbClr val="000000"/>
                </a:solidFill>
                <a:latin typeface="Montserrat"/>
                <a:ea typeface="Montserrat"/>
                <a:cs typeface="Montserrat"/>
                <a:sym typeface="Montserrat"/>
              </a:rPr>
              <a:t>dibayarkan</a:t>
            </a:r>
            <a:r>
              <a:rPr lang="en-US" sz="2099" dirty="0">
                <a:solidFill>
                  <a:srgbClr val="000000"/>
                </a:solidFill>
                <a:latin typeface="Montserrat"/>
                <a:ea typeface="Montserrat"/>
                <a:cs typeface="Montserrat"/>
                <a:sym typeface="Montserrat"/>
              </a:rPr>
              <a:t> yang </a:t>
            </a:r>
            <a:r>
              <a:rPr lang="en-US" sz="2099" b="1" dirty="0" err="1">
                <a:solidFill>
                  <a:srgbClr val="000000"/>
                </a:solidFill>
                <a:latin typeface="Montserrat Bold"/>
                <a:ea typeface="Montserrat Bold"/>
                <a:cs typeface="Montserrat Bold"/>
                <a:sym typeface="Montserrat Bold"/>
              </a:rPr>
              <a:t>berpotensi</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dapat</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meningkatkan</a:t>
            </a:r>
            <a:r>
              <a:rPr lang="en-US" sz="2099" b="1" dirty="0">
                <a:solidFill>
                  <a:srgbClr val="000000"/>
                </a:solidFill>
                <a:latin typeface="Montserrat Bold"/>
                <a:ea typeface="Montserrat Bold"/>
                <a:cs typeface="Montserrat Bold"/>
                <a:sym typeface="Montserrat Bold"/>
              </a:rPr>
              <a:t> volume </a:t>
            </a:r>
            <a:r>
              <a:rPr lang="en-US" sz="2099" b="1" dirty="0" err="1">
                <a:solidFill>
                  <a:srgbClr val="000000"/>
                </a:solidFill>
                <a:latin typeface="Montserrat Bold"/>
                <a:ea typeface="Montserrat Bold"/>
                <a:cs typeface="Montserrat Bold"/>
                <a:sym typeface="Montserrat Bold"/>
              </a:rPr>
              <a:t>penyaluran</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pembiayaan</a:t>
            </a:r>
            <a:r>
              <a:rPr lang="en-US" sz="2099" b="1" dirty="0">
                <a:solidFill>
                  <a:srgbClr val="000000"/>
                </a:solidFill>
                <a:latin typeface="Montserrat Bold"/>
                <a:ea typeface="Montserrat Bold"/>
                <a:cs typeface="Montserrat Bold"/>
                <a:sym typeface="Montserrat Bold"/>
              </a:rPr>
              <a:t> </a:t>
            </a:r>
            <a:r>
              <a:rPr lang="en-US" sz="2099" b="1" dirty="0" err="1">
                <a:solidFill>
                  <a:srgbClr val="000000"/>
                </a:solidFill>
                <a:latin typeface="Montserrat Bold"/>
                <a:ea typeface="Montserrat Bold"/>
                <a:cs typeface="Montserrat Bold"/>
                <a:sym typeface="Montserrat Bold"/>
              </a:rPr>
              <a:t>kepada</a:t>
            </a:r>
            <a:r>
              <a:rPr lang="en-US" sz="2099" b="1" dirty="0">
                <a:solidFill>
                  <a:srgbClr val="000000"/>
                </a:solidFill>
                <a:latin typeface="Montserrat Bold"/>
                <a:ea typeface="Montserrat Bold"/>
                <a:cs typeface="Montserrat Bold"/>
                <a:sym typeface="Montserrat Bold"/>
              </a:rPr>
              <a:t> para </a:t>
            </a:r>
            <a:r>
              <a:rPr lang="en-US" sz="2099" b="1" dirty="0" err="1">
                <a:solidFill>
                  <a:srgbClr val="000000"/>
                </a:solidFill>
                <a:latin typeface="Montserrat Bold"/>
                <a:ea typeface="Montserrat Bold"/>
                <a:cs typeface="Montserrat Bold"/>
                <a:sym typeface="Montserrat Bold"/>
              </a:rPr>
              <a:t>pensiunan</a:t>
            </a:r>
            <a:r>
              <a:rPr lang="en-US" sz="2099" b="1" dirty="0">
                <a:solidFill>
                  <a:srgbClr val="000000"/>
                </a:solidFill>
                <a:latin typeface="Montserrat Bold"/>
                <a:ea typeface="Montserrat Bold"/>
                <a:cs typeface="Montserrat Bold"/>
                <a:sym typeface="Montserrat Bold"/>
              </a:rPr>
              <a:t>.</a:t>
            </a:r>
          </a:p>
        </p:txBody>
      </p:sp>
      <p:sp>
        <p:nvSpPr>
          <p:cNvPr id="10" name="TextBox 9">
            <a:extLst>
              <a:ext uri="{FF2B5EF4-FFF2-40B4-BE49-F238E27FC236}">
                <a16:creationId xmlns:a16="http://schemas.microsoft.com/office/drawing/2014/main" id="{98AAB6CC-80E5-5168-59D6-E731BC9A7155}"/>
              </a:ext>
            </a:extLst>
          </p:cNvPr>
          <p:cNvSpPr txBox="1"/>
          <p:nvPr/>
        </p:nvSpPr>
        <p:spPr>
          <a:xfrm>
            <a:off x="250206" y="2372027"/>
            <a:ext cx="359394" cy="369332"/>
          </a:xfrm>
          <a:prstGeom prst="rect">
            <a:avLst/>
          </a:prstGeom>
          <a:noFill/>
        </p:spPr>
        <p:txBody>
          <a:bodyPr wrap="none" rtlCol="0">
            <a:spAutoFit/>
          </a:bodyPr>
          <a:lstStyle/>
          <a:p>
            <a:r>
              <a:rPr lang="en-US" dirty="0"/>
              <a:t>1.</a:t>
            </a:r>
            <a:endParaRPr lang="en-ID" dirty="0"/>
          </a:p>
        </p:txBody>
      </p:sp>
      <p:sp>
        <p:nvSpPr>
          <p:cNvPr id="11" name="TextBox 10">
            <a:extLst>
              <a:ext uri="{FF2B5EF4-FFF2-40B4-BE49-F238E27FC236}">
                <a16:creationId xmlns:a16="http://schemas.microsoft.com/office/drawing/2014/main" id="{7EB728F9-1DF5-1767-B8B9-B1ECBEA22B14}"/>
              </a:ext>
            </a:extLst>
          </p:cNvPr>
          <p:cNvSpPr txBox="1"/>
          <p:nvPr/>
        </p:nvSpPr>
        <p:spPr>
          <a:xfrm>
            <a:off x="250206" y="4152900"/>
            <a:ext cx="359394" cy="369332"/>
          </a:xfrm>
          <a:prstGeom prst="rect">
            <a:avLst/>
          </a:prstGeom>
          <a:noFill/>
        </p:spPr>
        <p:txBody>
          <a:bodyPr wrap="none" rtlCol="0">
            <a:spAutoFit/>
          </a:bodyPr>
          <a:lstStyle/>
          <a:p>
            <a:r>
              <a:rPr lang="en-US" dirty="0"/>
              <a:t>2.</a:t>
            </a:r>
            <a:endParaRPr lang="en-ID" dirty="0"/>
          </a:p>
        </p:txBody>
      </p:sp>
      <p:sp>
        <p:nvSpPr>
          <p:cNvPr id="12" name="TextBox 11">
            <a:extLst>
              <a:ext uri="{FF2B5EF4-FFF2-40B4-BE49-F238E27FC236}">
                <a16:creationId xmlns:a16="http://schemas.microsoft.com/office/drawing/2014/main" id="{72D0C8ED-CADB-9779-3FA5-744AFDC76F96}"/>
              </a:ext>
            </a:extLst>
          </p:cNvPr>
          <p:cNvSpPr txBox="1"/>
          <p:nvPr/>
        </p:nvSpPr>
        <p:spPr>
          <a:xfrm>
            <a:off x="250206" y="5254411"/>
            <a:ext cx="359394" cy="369332"/>
          </a:xfrm>
          <a:prstGeom prst="rect">
            <a:avLst/>
          </a:prstGeom>
          <a:noFill/>
        </p:spPr>
        <p:txBody>
          <a:bodyPr wrap="none" rtlCol="0">
            <a:spAutoFit/>
          </a:bodyPr>
          <a:lstStyle/>
          <a:p>
            <a:r>
              <a:rPr lang="en-US" dirty="0"/>
              <a:t>3.</a:t>
            </a:r>
            <a:endParaRPr lang="en-ID" dirty="0"/>
          </a:p>
        </p:txBody>
      </p:sp>
      <p:sp>
        <p:nvSpPr>
          <p:cNvPr id="13" name="TextBox 12">
            <a:extLst>
              <a:ext uri="{FF2B5EF4-FFF2-40B4-BE49-F238E27FC236}">
                <a16:creationId xmlns:a16="http://schemas.microsoft.com/office/drawing/2014/main" id="{073E345B-F839-D091-7BF9-8B1593C23572}"/>
              </a:ext>
            </a:extLst>
          </p:cNvPr>
          <p:cNvSpPr txBox="1"/>
          <p:nvPr/>
        </p:nvSpPr>
        <p:spPr>
          <a:xfrm>
            <a:off x="250206" y="6484528"/>
            <a:ext cx="359394" cy="369332"/>
          </a:xfrm>
          <a:prstGeom prst="rect">
            <a:avLst/>
          </a:prstGeom>
          <a:noFill/>
        </p:spPr>
        <p:txBody>
          <a:bodyPr wrap="none" rtlCol="0">
            <a:spAutoFit/>
          </a:bodyPr>
          <a:lstStyle/>
          <a:p>
            <a:r>
              <a:rPr lang="en-US" dirty="0"/>
              <a:t>4.</a:t>
            </a:r>
            <a:endParaRPr lang="en-ID" dirty="0"/>
          </a:p>
        </p:txBody>
      </p:sp>
      <p:sp>
        <p:nvSpPr>
          <p:cNvPr id="14" name="TextBox 13">
            <a:extLst>
              <a:ext uri="{FF2B5EF4-FFF2-40B4-BE49-F238E27FC236}">
                <a16:creationId xmlns:a16="http://schemas.microsoft.com/office/drawing/2014/main" id="{F87C4BE4-BB34-FE89-2952-4598E6C51B7E}"/>
              </a:ext>
            </a:extLst>
          </p:cNvPr>
          <p:cNvSpPr txBox="1"/>
          <p:nvPr/>
        </p:nvSpPr>
        <p:spPr>
          <a:xfrm>
            <a:off x="236759" y="7886029"/>
            <a:ext cx="359394" cy="369332"/>
          </a:xfrm>
          <a:prstGeom prst="rect">
            <a:avLst/>
          </a:prstGeom>
          <a:noFill/>
        </p:spPr>
        <p:txBody>
          <a:bodyPr wrap="none" rtlCol="0">
            <a:spAutoFit/>
          </a:bodyPr>
          <a:lstStyle/>
          <a:p>
            <a:r>
              <a:rPr lang="en-US" dirty="0"/>
              <a:t>5.</a:t>
            </a:r>
            <a:endParaRPr lang="en-ID"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0" y="1262694"/>
            <a:ext cx="18086416" cy="7761612"/>
            <a:chOff x="0" y="0"/>
            <a:chExt cx="4763500" cy="2044211"/>
          </a:xfrm>
        </p:grpSpPr>
        <p:sp>
          <p:nvSpPr>
            <p:cNvPr id="4" name="Freeform 4"/>
            <p:cNvSpPr/>
            <p:nvPr/>
          </p:nvSpPr>
          <p:spPr>
            <a:xfrm>
              <a:off x="0" y="0"/>
              <a:ext cx="4763500" cy="2044210"/>
            </a:xfrm>
            <a:custGeom>
              <a:avLst/>
              <a:gdLst/>
              <a:ahLst/>
              <a:cxnLst/>
              <a:rect l="l" t="t" r="r" b="b"/>
              <a:pathLst>
                <a:path w="4763500" h="2044210">
                  <a:moveTo>
                    <a:pt x="0" y="0"/>
                  </a:moveTo>
                  <a:lnTo>
                    <a:pt x="4763500" y="0"/>
                  </a:lnTo>
                  <a:lnTo>
                    <a:pt x="4763500" y="2044210"/>
                  </a:lnTo>
                  <a:lnTo>
                    <a:pt x="0" y="2044210"/>
                  </a:lnTo>
                  <a:close/>
                </a:path>
              </a:pathLst>
            </a:custGeom>
            <a:gradFill rotWithShape="1">
              <a:gsLst>
                <a:gs pos="0">
                  <a:srgbClr val="003780">
                    <a:alpha val="100000"/>
                  </a:srgbClr>
                </a:gs>
                <a:gs pos="100000">
                  <a:srgbClr val="011F47">
                    <a:alpha val="100000"/>
                  </a:srgbClr>
                </a:gs>
              </a:gsLst>
              <a:lin ang="5400000"/>
            </a:gradFill>
          </p:spPr>
        </p:sp>
        <p:sp>
          <p:nvSpPr>
            <p:cNvPr id="5" name="TextBox 5"/>
            <p:cNvSpPr txBox="1"/>
            <p:nvPr/>
          </p:nvSpPr>
          <p:spPr>
            <a:xfrm>
              <a:off x="0" y="-38100"/>
              <a:ext cx="4763500" cy="208231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847574" y="426237"/>
            <a:ext cx="9301053" cy="930105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8" name="TextBox 8"/>
            <p:cNvSpPr txBox="1"/>
            <p:nvPr/>
          </p:nvSpPr>
          <p:spPr>
            <a:xfrm>
              <a:off x="76200" y="38100"/>
              <a:ext cx="660400" cy="698500"/>
            </a:xfrm>
            <a:prstGeom prst="rect">
              <a:avLst/>
            </a:prstGeom>
          </p:spPr>
          <p:txBody>
            <a:bodyPr lIns="62703" tIns="62703" rIns="62703" bIns="62703" rtlCol="0" anchor="ctr"/>
            <a:lstStyle/>
            <a:p>
              <a:pPr algn="ctr">
                <a:lnSpc>
                  <a:spcPts val="2659"/>
                </a:lnSpc>
                <a:spcBef>
                  <a:spcPct val="0"/>
                </a:spcBef>
              </a:pPr>
              <a:endParaRPr/>
            </a:p>
          </p:txBody>
        </p:sp>
      </p:grpSp>
      <p:grpSp>
        <p:nvGrpSpPr>
          <p:cNvPr id="9" name="Group 9"/>
          <p:cNvGrpSpPr/>
          <p:nvPr/>
        </p:nvGrpSpPr>
        <p:grpSpPr>
          <a:xfrm>
            <a:off x="12688233" y="9351338"/>
            <a:ext cx="751905" cy="7519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451142" y="9727290"/>
            <a:ext cx="751905" cy="75190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6576236" y="-112744"/>
            <a:ext cx="751905" cy="75190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1521311" y="1028700"/>
            <a:ext cx="8096739" cy="8086619"/>
          </a:xfrm>
          <a:custGeom>
            <a:avLst/>
            <a:gdLst/>
            <a:ahLst/>
            <a:cxnLst/>
            <a:rect l="l" t="t" r="r" b="b"/>
            <a:pathLst>
              <a:path w="8096739" h="8086619">
                <a:moveTo>
                  <a:pt x="0" y="0"/>
                </a:moveTo>
                <a:lnTo>
                  <a:pt x="8096740" y="0"/>
                </a:lnTo>
                <a:lnTo>
                  <a:pt x="8096740" y="8086619"/>
                </a:lnTo>
                <a:lnTo>
                  <a:pt x="0" y="80866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13122894" y="2053211"/>
            <a:ext cx="5022231" cy="4946991"/>
          </a:xfrm>
          <a:custGeom>
            <a:avLst/>
            <a:gdLst/>
            <a:ahLst/>
            <a:cxnLst/>
            <a:rect l="l" t="t" r="r" b="b"/>
            <a:pathLst>
              <a:path w="5022231" h="4946991">
                <a:moveTo>
                  <a:pt x="0" y="0"/>
                </a:moveTo>
                <a:lnTo>
                  <a:pt x="5022231" y="0"/>
                </a:lnTo>
                <a:lnTo>
                  <a:pt x="5022231" y="4946991"/>
                </a:lnTo>
                <a:lnTo>
                  <a:pt x="0" y="4946991"/>
                </a:lnTo>
                <a:lnTo>
                  <a:pt x="0" y="0"/>
                </a:lnTo>
                <a:close/>
              </a:path>
            </a:pathLst>
          </a:custGeom>
          <a:blipFill>
            <a:blip r:embed="rId5"/>
            <a:stretch>
              <a:fillRect/>
            </a:stretch>
          </a:blipFill>
        </p:spPr>
      </p:sp>
      <p:sp>
        <p:nvSpPr>
          <p:cNvPr id="20" name="Freeform 20"/>
          <p:cNvSpPr/>
          <p:nvPr/>
        </p:nvSpPr>
        <p:spPr>
          <a:xfrm>
            <a:off x="455777" y="7865198"/>
            <a:ext cx="453812" cy="453812"/>
          </a:xfrm>
          <a:custGeom>
            <a:avLst/>
            <a:gdLst/>
            <a:ahLst/>
            <a:cxnLst/>
            <a:rect l="l" t="t" r="r" b="b"/>
            <a:pathLst>
              <a:path w="453812" h="453812">
                <a:moveTo>
                  <a:pt x="0" y="0"/>
                </a:moveTo>
                <a:lnTo>
                  <a:pt x="453812" y="0"/>
                </a:lnTo>
                <a:lnTo>
                  <a:pt x="453812" y="453812"/>
                </a:lnTo>
                <a:lnTo>
                  <a:pt x="0" y="453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446252" y="8415145"/>
            <a:ext cx="479402" cy="479402"/>
          </a:xfrm>
          <a:custGeom>
            <a:avLst/>
            <a:gdLst/>
            <a:ahLst/>
            <a:cxnLst/>
            <a:rect l="l" t="t" r="r" b="b"/>
            <a:pathLst>
              <a:path w="479402" h="479402">
                <a:moveTo>
                  <a:pt x="0" y="0"/>
                </a:moveTo>
                <a:lnTo>
                  <a:pt x="479402" y="0"/>
                </a:lnTo>
                <a:lnTo>
                  <a:pt x="479402" y="479401"/>
                </a:lnTo>
                <a:lnTo>
                  <a:pt x="0" y="4794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436416" y="7315826"/>
            <a:ext cx="463648" cy="463648"/>
          </a:xfrm>
          <a:custGeom>
            <a:avLst/>
            <a:gdLst/>
            <a:ahLst/>
            <a:cxnLst/>
            <a:rect l="l" t="t" r="r" b="b"/>
            <a:pathLst>
              <a:path w="463648" h="463648">
                <a:moveTo>
                  <a:pt x="0" y="0"/>
                </a:moveTo>
                <a:lnTo>
                  <a:pt x="463648" y="0"/>
                </a:lnTo>
                <a:lnTo>
                  <a:pt x="463648" y="463647"/>
                </a:lnTo>
                <a:lnTo>
                  <a:pt x="0" y="463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TextBox 23"/>
          <p:cNvSpPr txBox="1"/>
          <p:nvPr/>
        </p:nvSpPr>
        <p:spPr>
          <a:xfrm>
            <a:off x="183719" y="3642933"/>
            <a:ext cx="11347117" cy="1663663"/>
          </a:xfrm>
          <a:prstGeom prst="rect">
            <a:avLst/>
          </a:prstGeom>
        </p:spPr>
        <p:txBody>
          <a:bodyPr lIns="0" tIns="0" rIns="0" bIns="0" rtlCol="0" anchor="t">
            <a:spAutoFit/>
          </a:bodyPr>
          <a:lstStyle/>
          <a:p>
            <a:pPr algn="l">
              <a:lnSpc>
                <a:spcPts val="13021"/>
              </a:lnSpc>
            </a:pPr>
            <a:r>
              <a:rPr lang="en-US" sz="11323" b="1">
                <a:solidFill>
                  <a:srgbClr val="FFCF01"/>
                </a:solidFill>
                <a:latin typeface="Montserrat Bold"/>
                <a:ea typeface="Montserrat Bold"/>
                <a:cs typeface="Montserrat Bold"/>
                <a:sym typeface="Montserrat Bold"/>
              </a:rPr>
              <a:t>TERIMA KASIH</a:t>
            </a:r>
          </a:p>
        </p:txBody>
      </p:sp>
      <p:sp>
        <p:nvSpPr>
          <p:cNvPr id="24" name="TextBox 24"/>
          <p:cNvSpPr txBox="1"/>
          <p:nvPr/>
        </p:nvSpPr>
        <p:spPr>
          <a:xfrm>
            <a:off x="474827" y="5654092"/>
            <a:ext cx="5525325" cy="1470660"/>
          </a:xfrm>
          <a:prstGeom prst="rect">
            <a:avLst/>
          </a:prstGeom>
        </p:spPr>
        <p:txBody>
          <a:bodyPr lIns="0" tIns="0" rIns="0" bIns="0" rtlCol="0" anchor="t">
            <a:spAutoFit/>
          </a:bodyPr>
          <a:lstStyle/>
          <a:p>
            <a:pPr algn="just">
              <a:lnSpc>
                <a:spcPts val="2939"/>
              </a:lnSpc>
              <a:spcBef>
                <a:spcPct val="0"/>
              </a:spcBef>
            </a:pPr>
            <a:r>
              <a:rPr lang="en-US" sz="2099" b="1">
                <a:solidFill>
                  <a:srgbClr val="FFFFFF"/>
                </a:solidFill>
                <a:latin typeface="Montserrat Bold"/>
                <a:ea typeface="Montserrat Bold"/>
                <a:cs typeface="Montserrat Bold"/>
                <a:sym typeface="Montserrat Bold"/>
              </a:rPr>
              <a:t>Gedung Graha Tabayama Lt. 2 </a:t>
            </a:r>
          </a:p>
          <a:p>
            <a:pPr algn="just">
              <a:lnSpc>
                <a:spcPts val="2939"/>
              </a:lnSpc>
              <a:spcBef>
                <a:spcPct val="0"/>
              </a:spcBef>
            </a:pPr>
            <a:r>
              <a:rPr lang="en-US" sz="2099" b="1">
                <a:solidFill>
                  <a:srgbClr val="FFFFFF"/>
                </a:solidFill>
                <a:latin typeface="Montserrat Bold"/>
                <a:ea typeface="Montserrat Bold"/>
                <a:cs typeface="Montserrat Bold"/>
                <a:sym typeface="Montserrat Bold"/>
              </a:rPr>
              <a:t>Jl. Ahmad Yani Kav. 75, Marga Jaya</a:t>
            </a:r>
          </a:p>
          <a:p>
            <a:pPr algn="just">
              <a:lnSpc>
                <a:spcPts val="2939"/>
              </a:lnSpc>
              <a:spcBef>
                <a:spcPct val="0"/>
              </a:spcBef>
            </a:pPr>
            <a:r>
              <a:rPr lang="en-US" sz="2099" b="1">
                <a:solidFill>
                  <a:srgbClr val="FFFFFF"/>
                </a:solidFill>
                <a:latin typeface="Montserrat Bold"/>
                <a:ea typeface="Montserrat Bold"/>
                <a:cs typeface="Montserrat Bold"/>
                <a:sym typeface="Montserrat Bold"/>
              </a:rPr>
              <a:t>Bekasi Selatan</a:t>
            </a:r>
          </a:p>
          <a:p>
            <a:pPr algn="just">
              <a:lnSpc>
                <a:spcPts val="2939"/>
              </a:lnSpc>
              <a:spcBef>
                <a:spcPct val="0"/>
              </a:spcBef>
            </a:pPr>
            <a:r>
              <a:rPr lang="en-US" sz="2099" b="1">
                <a:solidFill>
                  <a:srgbClr val="FFFFFF"/>
                </a:solidFill>
                <a:latin typeface="Montserrat Bold"/>
                <a:ea typeface="Montserrat Bold"/>
                <a:cs typeface="Montserrat Bold"/>
                <a:sym typeface="Montserrat Bold"/>
              </a:rPr>
              <a:t>Kota Bekasi</a:t>
            </a:r>
          </a:p>
        </p:txBody>
      </p:sp>
      <p:sp>
        <p:nvSpPr>
          <p:cNvPr id="25" name="TextBox 25"/>
          <p:cNvSpPr txBox="1"/>
          <p:nvPr/>
        </p:nvSpPr>
        <p:spPr>
          <a:xfrm>
            <a:off x="991149" y="7326964"/>
            <a:ext cx="2198716" cy="371897"/>
          </a:xfrm>
          <a:prstGeom prst="rect">
            <a:avLst/>
          </a:prstGeom>
        </p:spPr>
        <p:txBody>
          <a:bodyPr lIns="0" tIns="0" rIns="0" bIns="0" rtlCol="0" anchor="t">
            <a:spAutoFit/>
          </a:bodyPr>
          <a:lstStyle/>
          <a:p>
            <a:pPr algn="l">
              <a:lnSpc>
                <a:spcPts val="2940"/>
              </a:lnSpc>
              <a:spcBef>
                <a:spcPct val="0"/>
              </a:spcBef>
            </a:pPr>
            <a:r>
              <a:rPr lang="en-US" sz="2100" b="1" dirty="0">
                <a:solidFill>
                  <a:srgbClr val="FFFFFF"/>
                </a:solidFill>
                <a:latin typeface="Montserrat Bold"/>
                <a:ea typeface="Montserrat Bold"/>
                <a:cs typeface="Montserrat Bold"/>
                <a:sym typeface="Montserrat Bold"/>
              </a:rPr>
              <a:t>0813 15000</a:t>
            </a:r>
            <a:r>
              <a:rPr lang="id-ID" sz="2100" b="1" dirty="0">
                <a:solidFill>
                  <a:srgbClr val="FFFFFF"/>
                </a:solidFill>
                <a:latin typeface="Montserrat Bold"/>
                <a:ea typeface="Montserrat Bold"/>
                <a:cs typeface="Montserrat Bold"/>
                <a:sym typeface="Montserrat Bold"/>
              </a:rPr>
              <a:t> </a:t>
            </a:r>
            <a:r>
              <a:rPr lang="en-US" sz="2100" b="1" dirty="0">
                <a:solidFill>
                  <a:srgbClr val="FFFFFF"/>
                </a:solidFill>
                <a:latin typeface="Montserrat Bold"/>
                <a:ea typeface="Montserrat Bold"/>
                <a:cs typeface="Montserrat Bold"/>
                <a:sym typeface="Montserrat Bold"/>
              </a:rPr>
              <a:t>2</a:t>
            </a:r>
            <a:r>
              <a:rPr lang="id-ID" sz="2100" b="1" dirty="0">
                <a:solidFill>
                  <a:srgbClr val="FFFFFF"/>
                </a:solidFill>
                <a:latin typeface="Montserrat Bold"/>
                <a:ea typeface="Montserrat Bold"/>
                <a:cs typeface="Montserrat Bold"/>
                <a:sym typeface="Montserrat Bold"/>
              </a:rPr>
              <a:t>6</a:t>
            </a:r>
            <a:r>
              <a:rPr lang="en-US" sz="2100" b="1" dirty="0">
                <a:solidFill>
                  <a:srgbClr val="FFFFFF"/>
                </a:solidFill>
                <a:latin typeface="Montserrat Bold"/>
                <a:ea typeface="Montserrat Bold"/>
                <a:cs typeface="Montserrat Bold"/>
                <a:sym typeface="Montserrat Bold"/>
              </a:rPr>
              <a:t>3</a:t>
            </a:r>
          </a:p>
        </p:txBody>
      </p:sp>
      <p:sp>
        <p:nvSpPr>
          <p:cNvPr id="26" name="TextBox 26"/>
          <p:cNvSpPr txBox="1"/>
          <p:nvPr/>
        </p:nvSpPr>
        <p:spPr>
          <a:xfrm>
            <a:off x="990600" y="7885412"/>
            <a:ext cx="3750599" cy="356235"/>
          </a:xfrm>
          <a:prstGeom prst="rect">
            <a:avLst/>
          </a:prstGeom>
        </p:spPr>
        <p:txBody>
          <a:bodyPr lIns="0" tIns="0" rIns="0" bIns="0" rtlCol="0" anchor="t">
            <a:spAutoFit/>
          </a:bodyPr>
          <a:lstStyle/>
          <a:p>
            <a:pPr algn="l">
              <a:lnSpc>
                <a:spcPts val="2939"/>
              </a:lnSpc>
              <a:spcBef>
                <a:spcPct val="0"/>
              </a:spcBef>
            </a:pPr>
            <a:r>
              <a:rPr lang="en-US" sz="2099" b="1" dirty="0">
                <a:solidFill>
                  <a:srgbClr val="FEFEFE"/>
                </a:solidFill>
                <a:latin typeface="Montserrat Bold"/>
                <a:ea typeface="Montserrat Bold"/>
                <a:cs typeface="Montserrat Bold"/>
                <a:sym typeface="Montserrat Bold"/>
              </a:rPr>
              <a:t>www.kopjasinara.co.id</a:t>
            </a:r>
          </a:p>
        </p:txBody>
      </p:sp>
      <p:sp>
        <p:nvSpPr>
          <p:cNvPr id="27" name="TextBox 27"/>
          <p:cNvSpPr txBox="1"/>
          <p:nvPr/>
        </p:nvSpPr>
        <p:spPr>
          <a:xfrm>
            <a:off x="997689" y="8457678"/>
            <a:ext cx="5369849" cy="356235"/>
          </a:xfrm>
          <a:prstGeom prst="rect">
            <a:avLst/>
          </a:prstGeom>
        </p:spPr>
        <p:txBody>
          <a:bodyPr lIns="0" tIns="0" rIns="0" bIns="0" rtlCol="0" anchor="t">
            <a:spAutoFit/>
          </a:bodyPr>
          <a:lstStyle/>
          <a:p>
            <a:pPr algn="l">
              <a:lnSpc>
                <a:spcPts val="2939"/>
              </a:lnSpc>
              <a:spcBef>
                <a:spcPct val="0"/>
              </a:spcBef>
            </a:pPr>
            <a:r>
              <a:rPr lang="en-US" sz="2099" b="1" dirty="0">
                <a:solidFill>
                  <a:srgbClr val="FEFEFE"/>
                </a:solidFill>
                <a:latin typeface="Montserrat Bold"/>
                <a:ea typeface="Montserrat Bold"/>
                <a:cs typeface="Montserrat Bold"/>
                <a:sym typeface="Montserrat Bold"/>
              </a:rPr>
              <a:t>kopjasinara@kopjasinara.co.id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488075" y="7101490"/>
            <a:ext cx="21264150" cy="6371020"/>
          </a:xfrm>
          <a:custGeom>
            <a:avLst/>
            <a:gdLst/>
            <a:ahLst/>
            <a:cxnLst/>
            <a:rect l="l" t="t" r="r" b="b"/>
            <a:pathLst>
              <a:path w="21264150" h="6371020">
                <a:moveTo>
                  <a:pt x="21264150" y="0"/>
                </a:moveTo>
                <a:lnTo>
                  <a:pt x="0" y="0"/>
                </a:lnTo>
                <a:lnTo>
                  <a:pt x="0" y="6371020"/>
                </a:lnTo>
                <a:lnTo>
                  <a:pt x="21264150" y="6371020"/>
                </a:lnTo>
                <a:lnTo>
                  <a:pt x="21264150" y="0"/>
                </a:lnTo>
                <a:close/>
              </a:path>
            </a:pathLst>
          </a:custGeom>
          <a:blipFill>
            <a:blip r:embed="rId2">
              <a:extLst>
                <a:ext uri="{96DAC541-7B7A-43D3-8B79-37D633B846F1}">
                  <asvg:svgBlip xmlns:asvg="http://schemas.microsoft.com/office/drawing/2016/SVG/main" r:embed="rId3"/>
                </a:ext>
              </a:extLst>
            </a:blip>
            <a:stretch>
              <a:fillRect t="-64934"/>
            </a:stretch>
          </a:blipFill>
        </p:spPr>
      </p:sp>
      <p:grpSp>
        <p:nvGrpSpPr>
          <p:cNvPr id="3" name="Group 3"/>
          <p:cNvGrpSpPr>
            <a:grpSpLocks noChangeAspect="1"/>
          </p:cNvGrpSpPr>
          <p:nvPr/>
        </p:nvGrpSpPr>
        <p:grpSpPr>
          <a:xfrm>
            <a:off x="13167397" y="5143500"/>
            <a:ext cx="5120603" cy="5120603"/>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5400000"/>
            </a:gradFill>
          </p:spPr>
        </p:sp>
        <p:sp>
          <p:nvSpPr>
            <p:cNvPr id="5" name="Freeform 5"/>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8783" r="-28783" b="-55901"/>
              </a:stretch>
            </a:blipFill>
          </p:spPr>
        </p:sp>
      </p:grpSp>
      <p:grpSp>
        <p:nvGrpSpPr>
          <p:cNvPr id="6" name="Group 6"/>
          <p:cNvGrpSpPr/>
          <p:nvPr/>
        </p:nvGrpSpPr>
        <p:grpSpPr>
          <a:xfrm>
            <a:off x="409889" y="458679"/>
            <a:ext cx="5603960" cy="1456507"/>
            <a:chOff x="0" y="0"/>
            <a:chExt cx="1475940" cy="383607"/>
          </a:xfrm>
        </p:grpSpPr>
        <p:sp>
          <p:nvSpPr>
            <p:cNvPr id="7" name="Freeform 7"/>
            <p:cNvSpPr/>
            <p:nvPr/>
          </p:nvSpPr>
          <p:spPr>
            <a:xfrm>
              <a:off x="0" y="0"/>
              <a:ext cx="1475940" cy="383607"/>
            </a:xfrm>
            <a:custGeom>
              <a:avLst/>
              <a:gdLst/>
              <a:ahLst/>
              <a:cxnLst/>
              <a:rect l="l" t="t" r="r" b="b"/>
              <a:pathLst>
                <a:path w="1475940" h="383607">
                  <a:moveTo>
                    <a:pt x="138151" y="0"/>
                  </a:moveTo>
                  <a:lnTo>
                    <a:pt x="1337789" y="0"/>
                  </a:lnTo>
                  <a:cubicBezTo>
                    <a:pt x="1374429" y="0"/>
                    <a:pt x="1409568" y="14555"/>
                    <a:pt x="1435477" y="40463"/>
                  </a:cubicBezTo>
                  <a:cubicBezTo>
                    <a:pt x="1461385" y="66372"/>
                    <a:pt x="1475940" y="101511"/>
                    <a:pt x="1475940" y="138151"/>
                  </a:cubicBezTo>
                  <a:lnTo>
                    <a:pt x="1475940" y="245456"/>
                  </a:lnTo>
                  <a:cubicBezTo>
                    <a:pt x="1475940" y="282096"/>
                    <a:pt x="1461385" y="317235"/>
                    <a:pt x="1435477" y="343143"/>
                  </a:cubicBezTo>
                  <a:cubicBezTo>
                    <a:pt x="1409568" y="369052"/>
                    <a:pt x="1374429" y="383607"/>
                    <a:pt x="1337789" y="383607"/>
                  </a:cubicBezTo>
                  <a:lnTo>
                    <a:pt x="138151" y="383607"/>
                  </a:lnTo>
                  <a:cubicBezTo>
                    <a:pt x="61852" y="383607"/>
                    <a:pt x="0" y="321755"/>
                    <a:pt x="0" y="245456"/>
                  </a:cubicBezTo>
                  <a:lnTo>
                    <a:pt x="0" y="138151"/>
                  </a:lnTo>
                  <a:cubicBezTo>
                    <a:pt x="0" y="61852"/>
                    <a:pt x="61852" y="0"/>
                    <a:pt x="138151" y="0"/>
                  </a:cubicBezTo>
                  <a:close/>
                </a:path>
              </a:pathLst>
            </a:custGeom>
            <a:gradFill rotWithShape="1">
              <a:gsLst>
                <a:gs pos="0">
                  <a:srgbClr val="003780">
                    <a:alpha val="100000"/>
                  </a:srgbClr>
                </a:gs>
                <a:gs pos="100000">
                  <a:srgbClr val="011F47">
                    <a:alpha val="100000"/>
                  </a:srgbClr>
                </a:gs>
              </a:gsLst>
              <a:lin ang="5400000"/>
            </a:gradFill>
          </p:spPr>
        </p:sp>
        <p:sp>
          <p:nvSpPr>
            <p:cNvPr id="8" name="TextBox 8"/>
            <p:cNvSpPr txBox="1"/>
            <p:nvPr/>
          </p:nvSpPr>
          <p:spPr>
            <a:xfrm>
              <a:off x="0" y="-133350"/>
              <a:ext cx="1475940" cy="516957"/>
            </a:xfrm>
            <a:prstGeom prst="rect">
              <a:avLst/>
            </a:prstGeom>
          </p:spPr>
          <p:txBody>
            <a:bodyPr lIns="50800" tIns="50800" rIns="50800" bIns="50800" rtlCol="0" anchor="ctr"/>
            <a:lstStyle/>
            <a:p>
              <a:pPr algn="ctr">
                <a:lnSpc>
                  <a:spcPts val="9799"/>
                </a:lnSpc>
              </a:pPr>
              <a:endParaRPr/>
            </a:p>
          </p:txBody>
        </p:sp>
      </p:grpSp>
      <p:sp>
        <p:nvSpPr>
          <p:cNvPr id="9" name="TextBox 9"/>
          <p:cNvSpPr txBox="1"/>
          <p:nvPr/>
        </p:nvSpPr>
        <p:spPr>
          <a:xfrm>
            <a:off x="1023408" y="666232"/>
            <a:ext cx="4139704" cy="936625"/>
          </a:xfrm>
          <a:prstGeom prst="rect">
            <a:avLst/>
          </a:prstGeom>
        </p:spPr>
        <p:txBody>
          <a:bodyPr lIns="0" tIns="0" rIns="0" bIns="0" rtlCol="0" anchor="t">
            <a:spAutoFit/>
          </a:bodyPr>
          <a:lstStyle/>
          <a:p>
            <a:pPr algn="ctr">
              <a:lnSpc>
                <a:spcPts val="7699"/>
              </a:lnSpc>
              <a:spcBef>
                <a:spcPct val="0"/>
              </a:spcBef>
            </a:pPr>
            <a:r>
              <a:rPr lang="en-US" sz="5499" b="1">
                <a:solidFill>
                  <a:srgbClr val="FFFFFF"/>
                </a:solidFill>
                <a:latin typeface="Montserrat Bold"/>
                <a:ea typeface="Montserrat Bold"/>
                <a:cs typeface="Montserrat Bold"/>
                <a:sym typeface="Montserrat Bold"/>
              </a:rPr>
              <a:t>DAFTAR ISI</a:t>
            </a:r>
          </a:p>
        </p:txBody>
      </p:sp>
      <p:sp>
        <p:nvSpPr>
          <p:cNvPr id="10" name="AutoShape 10"/>
          <p:cNvSpPr/>
          <p:nvPr/>
        </p:nvSpPr>
        <p:spPr>
          <a:xfrm>
            <a:off x="1721140" y="3282532"/>
            <a:ext cx="5809568" cy="0"/>
          </a:xfrm>
          <a:prstGeom prst="line">
            <a:avLst/>
          </a:prstGeom>
          <a:ln w="19050" cap="flat">
            <a:solidFill>
              <a:srgbClr val="23403D">
                <a:alpha val="49804"/>
              </a:srgbClr>
            </a:solidFill>
            <a:prstDash val="solid"/>
            <a:headEnd type="none" w="sm" len="sm"/>
            <a:tailEnd type="none" w="sm" len="sm"/>
          </a:ln>
        </p:spPr>
      </p:sp>
      <p:sp>
        <p:nvSpPr>
          <p:cNvPr id="11" name="AutoShape 11"/>
          <p:cNvSpPr/>
          <p:nvPr/>
        </p:nvSpPr>
        <p:spPr>
          <a:xfrm>
            <a:off x="1721140" y="4311232"/>
            <a:ext cx="5809568" cy="0"/>
          </a:xfrm>
          <a:prstGeom prst="line">
            <a:avLst/>
          </a:prstGeom>
          <a:ln w="19050" cap="flat">
            <a:solidFill>
              <a:srgbClr val="23403D">
                <a:alpha val="49804"/>
              </a:srgbClr>
            </a:solidFill>
            <a:prstDash val="solid"/>
            <a:headEnd type="none" w="sm" len="sm"/>
            <a:tailEnd type="none" w="sm" len="sm"/>
          </a:ln>
        </p:spPr>
      </p:sp>
      <p:sp>
        <p:nvSpPr>
          <p:cNvPr id="12" name="AutoShape 12"/>
          <p:cNvSpPr/>
          <p:nvPr/>
        </p:nvSpPr>
        <p:spPr>
          <a:xfrm>
            <a:off x="9918130" y="4311232"/>
            <a:ext cx="5809568" cy="0"/>
          </a:xfrm>
          <a:prstGeom prst="line">
            <a:avLst/>
          </a:prstGeom>
          <a:ln w="19050" cap="flat">
            <a:solidFill>
              <a:srgbClr val="23403D">
                <a:alpha val="49804"/>
              </a:srgbClr>
            </a:solidFill>
            <a:prstDash val="solid"/>
            <a:headEnd type="none" w="sm" len="sm"/>
            <a:tailEnd type="none" w="sm" len="sm"/>
          </a:ln>
        </p:spPr>
      </p:sp>
      <p:grpSp>
        <p:nvGrpSpPr>
          <p:cNvPr id="13" name="Group 13"/>
          <p:cNvGrpSpPr/>
          <p:nvPr/>
        </p:nvGrpSpPr>
        <p:grpSpPr>
          <a:xfrm rot="5400000">
            <a:off x="858178" y="2644532"/>
            <a:ext cx="500647" cy="438066"/>
            <a:chOff x="0" y="0"/>
            <a:chExt cx="812800" cy="711200"/>
          </a:xfrm>
        </p:grpSpPr>
        <p:sp>
          <p:nvSpPr>
            <p:cNvPr id="14" name="Freeform 14"/>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780">
                <a:alpha val="89804"/>
              </a:srgbClr>
            </a:solidFill>
          </p:spPr>
        </p:sp>
        <p:sp>
          <p:nvSpPr>
            <p:cNvPr id="15" name="TextBox 15"/>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16" name="Group 16"/>
          <p:cNvGrpSpPr/>
          <p:nvPr/>
        </p:nvGrpSpPr>
        <p:grpSpPr>
          <a:xfrm rot="5400000">
            <a:off x="9055168" y="2644532"/>
            <a:ext cx="500647" cy="438066"/>
            <a:chOff x="0" y="0"/>
            <a:chExt cx="812800" cy="711200"/>
          </a:xfrm>
        </p:grpSpPr>
        <p:sp>
          <p:nvSpPr>
            <p:cNvPr id="17" name="Freeform 17"/>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780">
                <a:alpha val="89804"/>
              </a:srgbClr>
            </a:solidFill>
          </p:spPr>
        </p:sp>
        <p:sp>
          <p:nvSpPr>
            <p:cNvPr id="18" name="TextBox 18"/>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19" name="Group 19"/>
          <p:cNvGrpSpPr/>
          <p:nvPr/>
        </p:nvGrpSpPr>
        <p:grpSpPr>
          <a:xfrm rot="5400000">
            <a:off x="858178" y="3673232"/>
            <a:ext cx="500647" cy="438066"/>
            <a:chOff x="0" y="0"/>
            <a:chExt cx="812800" cy="711200"/>
          </a:xfrm>
        </p:grpSpPr>
        <p:sp>
          <p:nvSpPr>
            <p:cNvPr id="20" name="Freeform 20"/>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gradFill rotWithShape="1">
              <a:gsLst>
                <a:gs pos="0">
                  <a:srgbClr val="003780">
                    <a:alpha val="90000"/>
                  </a:srgbClr>
                </a:gs>
                <a:gs pos="100000">
                  <a:srgbClr val="011F47">
                    <a:alpha val="90000"/>
                  </a:srgbClr>
                </a:gs>
              </a:gsLst>
              <a:lin ang="5400000"/>
            </a:gradFill>
          </p:spPr>
        </p:sp>
        <p:sp>
          <p:nvSpPr>
            <p:cNvPr id="21" name="TextBox 21"/>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22" name="Group 22"/>
          <p:cNvGrpSpPr/>
          <p:nvPr/>
        </p:nvGrpSpPr>
        <p:grpSpPr>
          <a:xfrm rot="5400000">
            <a:off x="9055168" y="3673232"/>
            <a:ext cx="500647" cy="438066"/>
            <a:chOff x="0" y="0"/>
            <a:chExt cx="812800" cy="711200"/>
          </a:xfrm>
        </p:grpSpPr>
        <p:sp>
          <p:nvSpPr>
            <p:cNvPr id="23" name="Freeform 23"/>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780">
                <a:alpha val="89804"/>
              </a:srgbClr>
            </a:solidFill>
          </p:spPr>
        </p:sp>
        <p:sp>
          <p:nvSpPr>
            <p:cNvPr id="24" name="TextBox 24"/>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25" name="AutoShape 25"/>
          <p:cNvSpPr/>
          <p:nvPr/>
        </p:nvSpPr>
        <p:spPr>
          <a:xfrm>
            <a:off x="1721140" y="5339932"/>
            <a:ext cx="5809568" cy="0"/>
          </a:xfrm>
          <a:prstGeom prst="line">
            <a:avLst/>
          </a:prstGeom>
          <a:ln w="19050" cap="flat">
            <a:solidFill>
              <a:srgbClr val="23403D">
                <a:alpha val="49804"/>
              </a:srgbClr>
            </a:solidFill>
            <a:prstDash val="solid"/>
            <a:headEnd type="none" w="sm" len="sm"/>
            <a:tailEnd type="none" w="sm" len="sm"/>
          </a:ln>
        </p:spPr>
      </p:sp>
      <p:sp>
        <p:nvSpPr>
          <p:cNvPr id="26" name="AutoShape 26"/>
          <p:cNvSpPr/>
          <p:nvPr/>
        </p:nvSpPr>
        <p:spPr>
          <a:xfrm>
            <a:off x="1721140" y="6393909"/>
            <a:ext cx="5809568" cy="0"/>
          </a:xfrm>
          <a:prstGeom prst="line">
            <a:avLst/>
          </a:prstGeom>
          <a:ln w="19050" cap="flat">
            <a:solidFill>
              <a:srgbClr val="23403D">
                <a:alpha val="49804"/>
              </a:srgbClr>
            </a:solidFill>
            <a:prstDash val="solid"/>
            <a:headEnd type="none" w="sm" len="sm"/>
            <a:tailEnd type="none" w="sm" len="sm"/>
          </a:ln>
        </p:spPr>
      </p:sp>
      <p:sp>
        <p:nvSpPr>
          <p:cNvPr id="27" name="AutoShape 27"/>
          <p:cNvSpPr/>
          <p:nvPr/>
        </p:nvSpPr>
        <p:spPr>
          <a:xfrm>
            <a:off x="9918130" y="6384384"/>
            <a:ext cx="5809568" cy="0"/>
          </a:xfrm>
          <a:prstGeom prst="line">
            <a:avLst/>
          </a:prstGeom>
          <a:ln w="19050" cap="flat">
            <a:solidFill>
              <a:srgbClr val="23403D">
                <a:alpha val="49804"/>
              </a:srgbClr>
            </a:solidFill>
            <a:prstDash val="solid"/>
            <a:headEnd type="none" w="sm" len="sm"/>
            <a:tailEnd type="none" w="sm" len="sm"/>
          </a:ln>
        </p:spPr>
      </p:sp>
      <p:sp>
        <p:nvSpPr>
          <p:cNvPr id="28" name="AutoShape 28"/>
          <p:cNvSpPr/>
          <p:nvPr/>
        </p:nvSpPr>
        <p:spPr>
          <a:xfrm>
            <a:off x="9918130" y="5339932"/>
            <a:ext cx="5809568" cy="0"/>
          </a:xfrm>
          <a:prstGeom prst="line">
            <a:avLst/>
          </a:prstGeom>
          <a:ln w="19050" cap="flat">
            <a:solidFill>
              <a:srgbClr val="23403D">
                <a:alpha val="49804"/>
              </a:srgbClr>
            </a:solidFill>
            <a:prstDash val="solid"/>
            <a:headEnd type="none" w="sm" len="sm"/>
            <a:tailEnd type="none" w="sm" len="sm"/>
          </a:ln>
        </p:spPr>
      </p:sp>
      <p:grpSp>
        <p:nvGrpSpPr>
          <p:cNvPr id="29" name="Group 29"/>
          <p:cNvGrpSpPr/>
          <p:nvPr/>
        </p:nvGrpSpPr>
        <p:grpSpPr>
          <a:xfrm rot="5400000">
            <a:off x="858178" y="4701932"/>
            <a:ext cx="500647" cy="438066"/>
            <a:chOff x="0" y="0"/>
            <a:chExt cx="812800" cy="711200"/>
          </a:xfrm>
        </p:grpSpPr>
        <p:sp>
          <p:nvSpPr>
            <p:cNvPr id="30" name="Freeform 30"/>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780">
                <a:alpha val="89804"/>
              </a:srgbClr>
            </a:solidFill>
          </p:spPr>
        </p:sp>
        <p:sp>
          <p:nvSpPr>
            <p:cNvPr id="31" name="TextBox 31"/>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32" name="Group 32"/>
          <p:cNvGrpSpPr/>
          <p:nvPr/>
        </p:nvGrpSpPr>
        <p:grpSpPr>
          <a:xfrm rot="5400000">
            <a:off x="858178" y="5752222"/>
            <a:ext cx="500647" cy="438066"/>
            <a:chOff x="0" y="0"/>
            <a:chExt cx="812800" cy="711200"/>
          </a:xfrm>
        </p:grpSpPr>
        <p:sp>
          <p:nvSpPr>
            <p:cNvPr id="33" name="Freeform 33"/>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780">
                <a:alpha val="89804"/>
              </a:srgbClr>
            </a:solidFill>
          </p:spPr>
        </p:sp>
        <p:sp>
          <p:nvSpPr>
            <p:cNvPr id="34" name="TextBox 34"/>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35" name="Group 35"/>
          <p:cNvGrpSpPr/>
          <p:nvPr/>
        </p:nvGrpSpPr>
        <p:grpSpPr>
          <a:xfrm rot="5400000">
            <a:off x="9055168" y="5752222"/>
            <a:ext cx="500647" cy="438066"/>
            <a:chOff x="0" y="0"/>
            <a:chExt cx="812800" cy="711200"/>
          </a:xfrm>
        </p:grpSpPr>
        <p:sp>
          <p:nvSpPr>
            <p:cNvPr id="36" name="Freeform 3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780">
                <a:alpha val="89804"/>
              </a:srgbClr>
            </a:solidFill>
          </p:spPr>
        </p:sp>
        <p:sp>
          <p:nvSpPr>
            <p:cNvPr id="37" name="TextBox 3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38" name="Group 38"/>
          <p:cNvGrpSpPr/>
          <p:nvPr/>
        </p:nvGrpSpPr>
        <p:grpSpPr>
          <a:xfrm rot="5400000">
            <a:off x="9055168" y="4701932"/>
            <a:ext cx="500647" cy="438066"/>
            <a:chOff x="0" y="0"/>
            <a:chExt cx="812800" cy="711200"/>
          </a:xfrm>
        </p:grpSpPr>
        <p:sp>
          <p:nvSpPr>
            <p:cNvPr id="39" name="Freeform 39"/>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780">
                <a:alpha val="89804"/>
              </a:srgbClr>
            </a:solidFill>
          </p:spPr>
        </p:sp>
        <p:sp>
          <p:nvSpPr>
            <p:cNvPr id="40" name="TextBox 40"/>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41" name="TextBox 41"/>
          <p:cNvSpPr txBox="1"/>
          <p:nvPr/>
        </p:nvSpPr>
        <p:spPr>
          <a:xfrm>
            <a:off x="9831047" y="2622765"/>
            <a:ext cx="4903239" cy="416560"/>
          </a:xfrm>
          <a:prstGeom prst="rect">
            <a:avLst/>
          </a:prstGeom>
        </p:spPr>
        <p:txBody>
          <a:bodyPr lIns="0" tIns="0" rIns="0" bIns="0" rtlCol="0" anchor="t">
            <a:spAutoFit/>
          </a:bodyPr>
          <a:lstStyle/>
          <a:p>
            <a:pPr algn="l">
              <a:lnSpc>
                <a:spcPts val="3799"/>
              </a:lnSpc>
            </a:pPr>
            <a:r>
              <a:rPr lang="en-US" sz="1899">
                <a:solidFill>
                  <a:srgbClr val="23403D"/>
                </a:solidFill>
                <a:latin typeface="TT Norms"/>
                <a:ea typeface="TT Norms"/>
                <a:cs typeface="TT Norms"/>
                <a:sym typeface="TT Norms"/>
              </a:rPr>
              <a:t>Kemitraan Strategis</a:t>
            </a:r>
          </a:p>
        </p:txBody>
      </p:sp>
      <p:sp>
        <p:nvSpPr>
          <p:cNvPr id="42" name="TextBox 42"/>
          <p:cNvSpPr txBox="1"/>
          <p:nvPr/>
        </p:nvSpPr>
        <p:spPr>
          <a:xfrm>
            <a:off x="1721140" y="3614638"/>
            <a:ext cx="5206681" cy="426081"/>
          </a:xfrm>
          <a:prstGeom prst="rect">
            <a:avLst/>
          </a:prstGeom>
        </p:spPr>
        <p:txBody>
          <a:bodyPr lIns="0" tIns="0" rIns="0" bIns="0" rtlCol="0" anchor="t">
            <a:spAutoFit/>
          </a:bodyPr>
          <a:lstStyle/>
          <a:p>
            <a:pPr algn="l">
              <a:lnSpc>
                <a:spcPts val="3800"/>
              </a:lnSpc>
            </a:pPr>
            <a:r>
              <a:rPr lang="en-US" sz="1900">
                <a:solidFill>
                  <a:srgbClr val="23403D"/>
                </a:solidFill>
                <a:latin typeface="TT Norms"/>
                <a:ea typeface="TT Norms"/>
                <a:cs typeface="TT Norms"/>
                <a:sym typeface="TT Norms"/>
              </a:rPr>
              <a:t>Susunan Pengurus dan Struktur Organisasi</a:t>
            </a:r>
          </a:p>
        </p:txBody>
      </p:sp>
      <p:sp>
        <p:nvSpPr>
          <p:cNvPr id="43" name="TextBox 43"/>
          <p:cNvSpPr txBox="1"/>
          <p:nvPr/>
        </p:nvSpPr>
        <p:spPr>
          <a:xfrm>
            <a:off x="6927821" y="2474177"/>
            <a:ext cx="602887" cy="565148"/>
          </a:xfrm>
          <a:prstGeom prst="rect">
            <a:avLst/>
          </a:prstGeom>
        </p:spPr>
        <p:txBody>
          <a:bodyPr lIns="0" tIns="0" rIns="0" bIns="0" rtlCol="0" anchor="t">
            <a:spAutoFit/>
          </a:bodyPr>
          <a:lstStyle/>
          <a:p>
            <a:pPr algn="ctr">
              <a:lnSpc>
                <a:spcPts val="5000"/>
              </a:lnSpc>
            </a:pPr>
            <a:r>
              <a:rPr lang="en-US" sz="2500" b="1">
                <a:solidFill>
                  <a:srgbClr val="23403D"/>
                </a:solidFill>
                <a:latin typeface="TT Norms Bold"/>
                <a:ea typeface="TT Norms Bold"/>
                <a:cs typeface="TT Norms Bold"/>
                <a:sym typeface="TT Norms Bold"/>
              </a:rPr>
              <a:t>01</a:t>
            </a:r>
          </a:p>
        </p:txBody>
      </p:sp>
      <p:sp>
        <p:nvSpPr>
          <p:cNvPr id="44" name="TextBox 44"/>
          <p:cNvSpPr txBox="1"/>
          <p:nvPr/>
        </p:nvSpPr>
        <p:spPr>
          <a:xfrm>
            <a:off x="15124811" y="2474177"/>
            <a:ext cx="602887" cy="565148"/>
          </a:xfrm>
          <a:prstGeom prst="rect">
            <a:avLst/>
          </a:prstGeom>
        </p:spPr>
        <p:txBody>
          <a:bodyPr lIns="0" tIns="0" rIns="0" bIns="0" rtlCol="0" anchor="t">
            <a:spAutoFit/>
          </a:bodyPr>
          <a:lstStyle/>
          <a:p>
            <a:pPr algn="ctr">
              <a:lnSpc>
                <a:spcPts val="5000"/>
              </a:lnSpc>
            </a:pPr>
            <a:r>
              <a:rPr lang="en-US" sz="2500" b="1">
                <a:solidFill>
                  <a:srgbClr val="23403D"/>
                </a:solidFill>
                <a:latin typeface="TT Norms Bold"/>
                <a:ea typeface="TT Norms Bold"/>
                <a:cs typeface="TT Norms Bold"/>
                <a:sym typeface="TT Norms Bold"/>
              </a:rPr>
              <a:t>05</a:t>
            </a:r>
          </a:p>
        </p:txBody>
      </p:sp>
      <p:sp>
        <p:nvSpPr>
          <p:cNvPr id="45" name="TextBox 45"/>
          <p:cNvSpPr txBox="1"/>
          <p:nvPr/>
        </p:nvSpPr>
        <p:spPr>
          <a:xfrm>
            <a:off x="6927821" y="3502877"/>
            <a:ext cx="602887" cy="565148"/>
          </a:xfrm>
          <a:prstGeom prst="rect">
            <a:avLst/>
          </a:prstGeom>
        </p:spPr>
        <p:txBody>
          <a:bodyPr lIns="0" tIns="0" rIns="0" bIns="0" rtlCol="0" anchor="t">
            <a:spAutoFit/>
          </a:bodyPr>
          <a:lstStyle/>
          <a:p>
            <a:pPr algn="ctr">
              <a:lnSpc>
                <a:spcPts val="5000"/>
              </a:lnSpc>
            </a:pPr>
            <a:r>
              <a:rPr lang="en-US" sz="2500" b="1">
                <a:solidFill>
                  <a:srgbClr val="23403D"/>
                </a:solidFill>
                <a:latin typeface="TT Norms Bold"/>
                <a:ea typeface="TT Norms Bold"/>
                <a:cs typeface="TT Norms Bold"/>
                <a:sym typeface="TT Norms Bold"/>
              </a:rPr>
              <a:t>02</a:t>
            </a:r>
          </a:p>
        </p:txBody>
      </p:sp>
      <p:sp>
        <p:nvSpPr>
          <p:cNvPr id="46" name="TextBox 46"/>
          <p:cNvSpPr txBox="1"/>
          <p:nvPr/>
        </p:nvSpPr>
        <p:spPr>
          <a:xfrm>
            <a:off x="15124811" y="3502877"/>
            <a:ext cx="602887" cy="565148"/>
          </a:xfrm>
          <a:prstGeom prst="rect">
            <a:avLst/>
          </a:prstGeom>
        </p:spPr>
        <p:txBody>
          <a:bodyPr lIns="0" tIns="0" rIns="0" bIns="0" rtlCol="0" anchor="t">
            <a:spAutoFit/>
          </a:bodyPr>
          <a:lstStyle/>
          <a:p>
            <a:pPr algn="ctr">
              <a:lnSpc>
                <a:spcPts val="5000"/>
              </a:lnSpc>
            </a:pPr>
            <a:r>
              <a:rPr lang="en-US" sz="2500" b="1">
                <a:solidFill>
                  <a:srgbClr val="23403D"/>
                </a:solidFill>
                <a:latin typeface="TT Norms Bold"/>
                <a:ea typeface="TT Norms Bold"/>
                <a:cs typeface="TT Norms Bold"/>
                <a:sym typeface="TT Norms Bold"/>
              </a:rPr>
              <a:t>06</a:t>
            </a:r>
          </a:p>
        </p:txBody>
      </p:sp>
      <p:sp>
        <p:nvSpPr>
          <p:cNvPr id="47" name="TextBox 47"/>
          <p:cNvSpPr txBox="1"/>
          <p:nvPr/>
        </p:nvSpPr>
        <p:spPr>
          <a:xfrm>
            <a:off x="1721140" y="4652861"/>
            <a:ext cx="4816156" cy="416560"/>
          </a:xfrm>
          <a:prstGeom prst="rect">
            <a:avLst/>
          </a:prstGeom>
        </p:spPr>
        <p:txBody>
          <a:bodyPr lIns="0" tIns="0" rIns="0" bIns="0" rtlCol="0" anchor="t">
            <a:spAutoFit/>
          </a:bodyPr>
          <a:lstStyle/>
          <a:p>
            <a:pPr algn="l">
              <a:lnSpc>
                <a:spcPts val="3799"/>
              </a:lnSpc>
            </a:pPr>
            <a:r>
              <a:rPr lang="en-US" sz="1899">
                <a:solidFill>
                  <a:srgbClr val="23403D"/>
                </a:solidFill>
                <a:latin typeface="TT Norms"/>
                <a:ea typeface="TT Norms"/>
                <a:cs typeface="TT Norms"/>
                <a:sym typeface="TT Norms"/>
              </a:rPr>
              <a:t>Bidang Usaha</a:t>
            </a:r>
          </a:p>
        </p:txBody>
      </p:sp>
      <p:sp>
        <p:nvSpPr>
          <p:cNvPr id="48" name="TextBox 48"/>
          <p:cNvSpPr txBox="1"/>
          <p:nvPr/>
        </p:nvSpPr>
        <p:spPr>
          <a:xfrm>
            <a:off x="1721140" y="5703151"/>
            <a:ext cx="4816156" cy="416560"/>
          </a:xfrm>
          <a:prstGeom prst="rect">
            <a:avLst/>
          </a:prstGeom>
        </p:spPr>
        <p:txBody>
          <a:bodyPr lIns="0" tIns="0" rIns="0" bIns="0" rtlCol="0" anchor="t">
            <a:spAutoFit/>
          </a:bodyPr>
          <a:lstStyle/>
          <a:p>
            <a:pPr algn="l">
              <a:lnSpc>
                <a:spcPts val="3799"/>
              </a:lnSpc>
            </a:pPr>
            <a:r>
              <a:rPr lang="en-US" sz="1899">
                <a:solidFill>
                  <a:srgbClr val="23403D"/>
                </a:solidFill>
                <a:latin typeface="TT Norms"/>
                <a:ea typeface="TT Norms"/>
                <a:cs typeface="TT Norms"/>
                <a:sym typeface="TT Norms"/>
              </a:rPr>
              <a:t>Sumber Dana Pembiayaan</a:t>
            </a:r>
          </a:p>
        </p:txBody>
      </p:sp>
      <p:sp>
        <p:nvSpPr>
          <p:cNvPr id="49" name="TextBox 49"/>
          <p:cNvSpPr txBox="1"/>
          <p:nvPr/>
        </p:nvSpPr>
        <p:spPr>
          <a:xfrm>
            <a:off x="9918130" y="5703151"/>
            <a:ext cx="4816156" cy="438582"/>
          </a:xfrm>
          <a:prstGeom prst="rect">
            <a:avLst/>
          </a:prstGeom>
        </p:spPr>
        <p:txBody>
          <a:bodyPr lIns="0" tIns="0" rIns="0" bIns="0" rtlCol="0" anchor="t">
            <a:spAutoFit/>
          </a:bodyPr>
          <a:lstStyle/>
          <a:p>
            <a:pPr algn="l">
              <a:lnSpc>
                <a:spcPts val="3799"/>
              </a:lnSpc>
            </a:pPr>
            <a:r>
              <a:rPr lang="en-US" sz="1899" dirty="0" err="1">
                <a:solidFill>
                  <a:srgbClr val="23403D"/>
                </a:solidFill>
                <a:latin typeface="TT Norms"/>
                <a:ea typeface="TT Norms"/>
                <a:cs typeface="TT Norms"/>
                <a:sym typeface="TT Norms"/>
              </a:rPr>
              <a:t>Produk</a:t>
            </a:r>
            <a:r>
              <a:rPr lang="en-US" sz="1899" dirty="0">
                <a:solidFill>
                  <a:srgbClr val="23403D"/>
                </a:solidFill>
                <a:latin typeface="TT Norms"/>
                <a:ea typeface="TT Norms"/>
                <a:cs typeface="TT Norms"/>
                <a:sym typeface="TT Norms"/>
              </a:rPr>
              <a:t> </a:t>
            </a:r>
            <a:r>
              <a:rPr lang="en-US" sz="1899" dirty="0" err="1">
                <a:solidFill>
                  <a:srgbClr val="23403D"/>
                </a:solidFill>
                <a:latin typeface="TT Norms"/>
                <a:ea typeface="TT Norms"/>
                <a:cs typeface="TT Norms"/>
                <a:sym typeface="TT Norms"/>
              </a:rPr>
              <a:t>Layanan</a:t>
            </a:r>
            <a:r>
              <a:rPr lang="en-US" sz="1899" dirty="0">
                <a:solidFill>
                  <a:srgbClr val="23403D"/>
                </a:solidFill>
                <a:latin typeface="TT Norms"/>
                <a:ea typeface="TT Norms"/>
                <a:cs typeface="TT Norms"/>
                <a:sym typeface="TT Norms"/>
              </a:rPr>
              <a:t> dan </a:t>
            </a:r>
            <a:r>
              <a:rPr lang="en-US" sz="1899" dirty="0" err="1">
                <a:solidFill>
                  <a:srgbClr val="23403D"/>
                </a:solidFill>
                <a:latin typeface="TT Norms"/>
                <a:ea typeface="TT Norms"/>
                <a:cs typeface="TT Norms"/>
                <a:sym typeface="TT Norms"/>
              </a:rPr>
              <a:t>Perfomance</a:t>
            </a:r>
            <a:endParaRPr lang="en-US" sz="1899" dirty="0">
              <a:solidFill>
                <a:srgbClr val="23403D"/>
              </a:solidFill>
              <a:latin typeface="TT Norms"/>
              <a:ea typeface="TT Norms"/>
              <a:cs typeface="TT Norms"/>
              <a:sym typeface="TT Norms"/>
            </a:endParaRPr>
          </a:p>
        </p:txBody>
      </p:sp>
      <p:sp>
        <p:nvSpPr>
          <p:cNvPr id="50" name="TextBox 50"/>
          <p:cNvSpPr txBox="1"/>
          <p:nvPr/>
        </p:nvSpPr>
        <p:spPr>
          <a:xfrm>
            <a:off x="6927821" y="4531577"/>
            <a:ext cx="602887" cy="565148"/>
          </a:xfrm>
          <a:prstGeom prst="rect">
            <a:avLst/>
          </a:prstGeom>
        </p:spPr>
        <p:txBody>
          <a:bodyPr lIns="0" tIns="0" rIns="0" bIns="0" rtlCol="0" anchor="t">
            <a:spAutoFit/>
          </a:bodyPr>
          <a:lstStyle/>
          <a:p>
            <a:pPr algn="ctr">
              <a:lnSpc>
                <a:spcPts val="5000"/>
              </a:lnSpc>
            </a:pPr>
            <a:r>
              <a:rPr lang="en-US" sz="2500" b="1">
                <a:solidFill>
                  <a:srgbClr val="23403D"/>
                </a:solidFill>
                <a:latin typeface="TT Norms Bold"/>
                <a:ea typeface="TT Norms Bold"/>
                <a:cs typeface="TT Norms Bold"/>
                <a:sym typeface="TT Norms Bold"/>
              </a:rPr>
              <a:t>03</a:t>
            </a:r>
          </a:p>
        </p:txBody>
      </p:sp>
      <p:sp>
        <p:nvSpPr>
          <p:cNvPr id="51" name="TextBox 51"/>
          <p:cNvSpPr txBox="1"/>
          <p:nvPr/>
        </p:nvSpPr>
        <p:spPr>
          <a:xfrm>
            <a:off x="6927821" y="5581867"/>
            <a:ext cx="602887" cy="565148"/>
          </a:xfrm>
          <a:prstGeom prst="rect">
            <a:avLst/>
          </a:prstGeom>
        </p:spPr>
        <p:txBody>
          <a:bodyPr lIns="0" tIns="0" rIns="0" bIns="0" rtlCol="0" anchor="t">
            <a:spAutoFit/>
          </a:bodyPr>
          <a:lstStyle/>
          <a:p>
            <a:pPr algn="ctr">
              <a:lnSpc>
                <a:spcPts val="5000"/>
              </a:lnSpc>
            </a:pPr>
            <a:r>
              <a:rPr lang="en-US" sz="2500" b="1">
                <a:solidFill>
                  <a:srgbClr val="23403D"/>
                </a:solidFill>
                <a:latin typeface="TT Norms Bold"/>
                <a:ea typeface="TT Norms Bold"/>
                <a:cs typeface="TT Norms Bold"/>
                <a:sym typeface="TT Norms Bold"/>
              </a:rPr>
              <a:t>04</a:t>
            </a:r>
          </a:p>
        </p:txBody>
      </p:sp>
      <p:sp>
        <p:nvSpPr>
          <p:cNvPr id="52" name="TextBox 52"/>
          <p:cNvSpPr txBox="1"/>
          <p:nvPr/>
        </p:nvSpPr>
        <p:spPr>
          <a:xfrm>
            <a:off x="15124811" y="5581867"/>
            <a:ext cx="602887" cy="565148"/>
          </a:xfrm>
          <a:prstGeom prst="rect">
            <a:avLst/>
          </a:prstGeom>
        </p:spPr>
        <p:txBody>
          <a:bodyPr lIns="0" tIns="0" rIns="0" bIns="0" rtlCol="0" anchor="t">
            <a:spAutoFit/>
          </a:bodyPr>
          <a:lstStyle/>
          <a:p>
            <a:pPr algn="ctr">
              <a:lnSpc>
                <a:spcPts val="5000"/>
              </a:lnSpc>
            </a:pPr>
            <a:r>
              <a:rPr lang="en-US" sz="2500" b="1">
                <a:solidFill>
                  <a:srgbClr val="23403D"/>
                </a:solidFill>
                <a:latin typeface="TT Norms Bold"/>
                <a:ea typeface="TT Norms Bold"/>
                <a:cs typeface="TT Norms Bold"/>
                <a:sym typeface="TT Norms Bold"/>
              </a:rPr>
              <a:t>08</a:t>
            </a:r>
          </a:p>
        </p:txBody>
      </p:sp>
      <p:sp>
        <p:nvSpPr>
          <p:cNvPr id="53" name="TextBox 53"/>
          <p:cNvSpPr txBox="1"/>
          <p:nvPr/>
        </p:nvSpPr>
        <p:spPr>
          <a:xfrm>
            <a:off x="15124811" y="4531577"/>
            <a:ext cx="602887" cy="565148"/>
          </a:xfrm>
          <a:prstGeom prst="rect">
            <a:avLst/>
          </a:prstGeom>
        </p:spPr>
        <p:txBody>
          <a:bodyPr lIns="0" tIns="0" rIns="0" bIns="0" rtlCol="0" anchor="t">
            <a:spAutoFit/>
          </a:bodyPr>
          <a:lstStyle/>
          <a:p>
            <a:pPr algn="ctr">
              <a:lnSpc>
                <a:spcPts val="5000"/>
              </a:lnSpc>
            </a:pPr>
            <a:r>
              <a:rPr lang="en-US" sz="2500" b="1">
                <a:solidFill>
                  <a:srgbClr val="23403D"/>
                </a:solidFill>
                <a:latin typeface="TT Norms Bold"/>
                <a:ea typeface="TT Norms Bold"/>
                <a:cs typeface="TT Norms Bold"/>
                <a:sym typeface="TT Norms Bold"/>
              </a:rPr>
              <a:t>07</a:t>
            </a:r>
          </a:p>
        </p:txBody>
      </p:sp>
      <p:sp>
        <p:nvSpPr>
          <p:cNvPr id="54" name="TextBox 54"/>
          <p:cNvSpPr txBox="1"/>
          <p:nvPr/>
        </p:nvSpPr>
        <p:spPr>
          <a:xfrm>
            <a:off x="1721140" y="2771625"/>
            <a:ext cx="2906342" cy="319831"/>
          </a:xfrm>
          <a:prstGeom prst="rect">
            <a:avLst/>
          </a:prstGeom>
        </p:spPr>
        <p:txBody>
          <a:bodyPr wrap="square" lIns="0" tIns="0" rIns="0" bIns="0" rtlCol="0" anchor="t">
            <a:spAutoFit/>
          </a:bodyPr>
          <a:lstStyle/>
          <a:p>
            <a:pPr algn="ctr">
              <a:lnSpc>
                <a:spcPts val="2659"/>
              </a:lnSpc>
              <a:spcBef>
                <a:spcPct val="0"/>
              </a:spcBef>
            </a:pPr>
            <a:r>
              <a:rPr lang="en-US" sz="1899">
                <a:solidFill>
                  <a:srgbClr val="000000"/>
                </a:solidFill>
                <a:latin typeface="Montserrat"/>
                <a:ea typeface="Montserrat"/>
                <a:cs typeface="Montserrat"/>
                <a:sym typeface="Montserrat"/>
              </a:rPr>
              <a:t>Legalitas dan  Domisili.</a:t>
            </a:r>
          </a:p>
        </p:txBody>
      </p:sp>
      <p:sp>
        <p:nvSpPr>
          <p:cNvPr id="55" name="AutoShape 55"/>
          <p:cNvSpPr/>
          <p:nvPr/>
        </p:nvSpPr>
        <p:spPr>
          <a:xfrm>
            <a:off x="9918130" y="3292057"/>
            <a:ext cx="5809568" cy="0"/>
          </a:xfrm>
          <a:prstGeom prst="line">
            <a:avLst/>
          </a:prstGeom>
          <a:ln w="19050" cap="flat">
            <a:solidFill>
              <a:srgbClr val="23403D">
                <a:alpha val="49804"/>
              </a:srgbClr>
            </a:solidFill>
            <a:prstDash val="solid"/>
            <a:headEnd type="none" w="sm" len="sm"/>
            <a:tailEnd type="none" w="sm" len="sm"/>
          </a:ln>
        </p:spPr>
      </p:sp>
      <p:sp>
        <p:nvSpPr>
          <p:cNvPr id="56" name="TextBox 56"/>
          <p:cNvSpPr txBox="1"/>
          <p:nvPr/>
        </p:nvSpPr>
        <p:spPr>
          <a:xfrm>
            <a:off x="9918130" y="3778467"/>
            <a:ext cx="2669282" cy="3136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TT Norms"/>
                <a:ea typeface="TT Norms"/>
                <a:cs typeface="TT Norms"/>
                <a:sym typeface="TT Norms"/>
              </a:rPr>
              <a:t>Jaringan Unit Pelayanan.</a:t>
            </a:r>
          </a:p>
        </p:txBody>
      </p:sp>
      <p:sp>
        <p:nvSpPr>
          <p:cNvPr id="57" name="TextBox 57"/>
          <p:cNvSpPr txBox="1"/>
          <p:nvPr/>
        </p:nvSpPr>
        <p:spPr>
          <a:xfrm>
            <a:off x="9918130" y="4807167"/>
            <a:ext cx="1390749" cy="3136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TT Norms"/>
                <a:ea typeface="TT Norms"/>
                <a:cs typeface="TT Norms"/>
                <a:sym typeface="TT Norms"/>
              </a:rPr>
              <a:t>Bisnis Proses</a:t>
            </a:r>
          </a:p>
        </p:txBody>
      </p:sp>
      <p:sp>
        <p:nvSpPr>
          <p:cNvPr id="58" name="TextBox 15">
            <a:extLst>
              <a:ext uri="{FF2B5EF4-FFF2-40B4-BE49-F238E27FC236}">
                <a16:creationId xmlns:a16="http://schemas.microsoft.com/office/drawing/2014/main" id="{2E098939-9E16-25A8-149F-DF1DD7B99715}"/>
              </a:ext>
            </a:extLst>
          </p:cNvPr>
          <p:cNvSpPr txBox="1"/>
          <p:nvPr/>
        </p:nvSpPr>
        <p:spPr>
          <a:xfrm>
            <a:off x="1519775" y="6911321"/>
            <a:ext cx="11498165" cy="695961"/>
          </a:xfrm>
          <a:prstGeom prst="rect">
            <a:avLst/>
          </a:prstGeom>
        </p:spPr>
        <p:txBody>
          <a:bodyPr lIns="0" tIns="0" rIns="0" bIns="0" rtlCol="0" anchor="t">
            <a:spAutoFit/>
          </a:bodyPr>
          <a:lstStyle/>
          <a:p>
            <a:pPr algn="l">
              <a:lnSpc>
                <a:spcPts val="5739"/>
              </a:lnSpc>
              <a:spcBef>
                <a:spcPct val="0"/>
              </a:spcBef>
            </a:pPr>
            <a:r>
              <a:rPr lang="en-US" sz="4099" b="1" dirty="0">
                <a:solidFill>
                  <a:srgbClr val="002060"/>
                </a:solidFill>
                <a:latin typeface="Montserrat Bold"/>
                <a:ea typeface="Montserrat Bold"/>
                <a:cs typeface="Montserrat Bold"/>
                <a:sym typeface="Montserrat Bold"/>
              </a:rPr>
              <a:t>KOPERASI JASA INSAN JAYA SEJAHTERA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7070585" y="4691301"/>
            <a:ext cx="12808970" cy="7173023"/>
          </a:xfrm>
          <a:custGeom>
            <a:avLst/>
            <a:gdLst/>
            <a:ahLst/>
            <a:cxnLst/>
            <a:rect l="l" t="t" r="r" b="b"/>
            <a:pathLst>
              <a:path w="12808970" h="7173023">
                <a:moveTo>
                  <a:pt x="0" y="0"/>
                </a:moveTo>
                <a:lnTo>
                  <a:pt x="12808970" y="0"/>
                </a:lnTo>
                <a:lnTo>
                  <a:pt x="12808970" y="7173023"/>
                </a:lnTo>
                <a:lnTo>
                  <a:pt x="0" y="7173023"/>
                </a:lnTo>
                <a:lnTo>
                  <a:pt x="0" y="0"/>
                </a:lnTo>
                <a:close/>
              </a:path>
            </a:pathLst>
          </a:custGeom>
          <a:blipFill>
            <a:blip r:embed="rId3">
              <a:alphaModFix amt="6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823905" y="-1935101"/>
            <a:ext cx="13405298" cy="1340529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8A01">
                    <a:alpha val="100000"/>
                  </a:srgbClr>
                </a:gs>
                <a:gs pos="100000">
                  <a:srgbClr val="FFCF01">
                    <a:alpha val="100000"/>
                  </a:srgbClr>
                </a:gs>
              </a:gsLst>
              <a:lin ang="2700000"/>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201799" y="9758250"/>
            <a:ext cx="1057501" cy="105750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68612" y="8820737"/>
            <a:ext cx="3323669" cy="332366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0"/>
            </a:gra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6984443" y="-640918"/>
            <a:ext cx="1952061" cy="195206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0"/>
            </a:gra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1152730" y="2498024"/>
            <a:ext cx="5371422" cy="5290951"/>
          </a:xfrm>
          <a:custGeom>
            <a:avLst/>
            <a:gdLst/>
            <a:ahLst/>
            <a:cxnLst/>
            <a:rect l="l" t="t" r="r" b="b"/>
            <a:pathLst>
              <a:path w="5371422" h="5290951">
                <a:moveTo>
                  <a:pt x="0" y="0"/>
                </a:moveTo>
                <a:lnTo>
                  <a:pt x="5371422" y="0"/>
                </a:lnTo>
                <a:lnTo>
                  <a:pt x="5371422" y="5290952"/>
                </a:lnTo>
                <a:lnTo>
                  <a:pt x="0" y="5290952"/>
                </a:lnTo>
                <a:lnTo>
                  <a:pt x="0" y="0"/>
                </a:lnTo>
                <a:close/>
              </a:path>
            </a:pathLst>
          </a:custGeom>
          <a:blipFill>
            <a:blip r:embed="rId5"/>
            <a:stretch>
              <a:fillRect/>
            </a:stretch>
          </a:blipFill>
        </p:spPr>
      </p:sp>
      <p:sp>
        <p:nvSpPr>
          <p:cNvPr id="17" name="Freeform 17"/>
          <p:cNvSpPr/>
          <p:nvPr/>
        </p:nvSpPr>
        <p:spPr>
          <a:xfrm>
            <a:off x="9144000" y="830987"/>
            <a:ext cx="8938435" cy="8927262"/>
          </a:xfrm>
          <a:custGeom>
            <a:avLst/>
            <a:gdLst/>
            <a:ahLst/>
            <a:cxnLst/>
            <a:rect l="l" t="t" r="r" b="b"/>
            <a:pathLst>
              <a:path w="8938435" h="8927262">
                <a:moveTo>
                  <a:pt x="0" y="0"/>
                </a:moveTo>
                <a:lnTo>
                  <a:pt x="8938435" y="0"/>
                </a:lnTo>
                <a:lnTo>
                  <a:pt x="8938435" y="8927263"/>
                </a:lnTo>
                <a:lnTo>
                  <a:pt x="0" y="89272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8" name="Group 18"/>
          <p:cNvGrpSpPr/>
          <p:nvPr/>
        </p:nvGrpSpPr>
        <p:grpSpPr>
          <a:xfrm>
            <a:off x="-471323" y="641410"/>
            <a:ext cx="11005091" cy="1187066"/>
            <a:chOff x="0" y="0"/>
            <a:chExt cx="2898460" cy="312643"/>
          </a:xfrm>
        </p:grpSpPr>
        <p:sp>
          <p:nvSpPr>
            <p:cNvPr id="19" name="Freeform 19"/>
            <p:cNvSpPr/>
            <p:nvPr/>
          </p:nvSpPr>
          <p:spPr>
            <a:xfrm>
              <a:off x="0" y="0"/>
              <a:ext cx="2898460" cy="312643"/>
            </a:xfrm>
            <a:custGeom>
              <a:avLst/>
              <a:gdLst/>
              <a:ahLst/>
              <a:cxnLst/>
              <a:rect l="l" t="t" r="r" b="b"/>
              <a:pathLst>
                <a:path w="2898460" h="312643">
                  <a:moveTo>
                    <a:pt x="70349" y="0"/>
                  </a:moveTo>
                  <a:lnTo>
                    <a:pt x="2828111" y="0"/>
                  </a:lnTo>
                  <a:cubicBezTo>
                    <a:pt x="2846769" y="0"/>
                    <a:pt x="2864663" y="7412"/>
                    <a:pt x="2877856" y="20605"/>
                  </a:cubicBezTo>
                  <a:cubicBezTo>
                    <a:pt x="2891048" y="33798"/>
                    <a:pt x="2898460" y="51691"/>
                    <a:pt x="2898460" y="70349"/>
                  </a:cubicBezTo>
                  <a:lnTo>
                    <a:pt x="2898460" y="242294"/>
                  </a:lnTo>
                  <a:cubicBezTo>
                    <a:pt x="2898460" y="260952"/>
                    <a:pt x="2891048" y="278845"/>
                    <a:pt x="2877856" y="292038"/>
                  </a:cubicBezTo>
                  <a:cubicBezTo>
                    <a:pt x="2864663" y="305231"/>
                    <a:pt x="2846769" y="312643"/>
                    <a:pt x="2828111" y="312643"/>
                  </a:cubicBezTo>
                  <a:lnTo>
                    <a:pt x="70349" y="312643"/>
                  </a:lnTo>
                  <a:cubicBezTo>
                    <a:pt x="51691" y="312643"/>
                    <a:pt x="33798" y="305231"/>
                    <a:pt x="20605" y="292038"/>
                  </a:cubicBezTo>
                  <a:cubicBezTo>
                    <a:pt x="7412" y="278845"/>
                    <a:pt x="0" y="260952"/>
                    <a:pt x="0" y="242294"/>
                  </a:cubicBezTo>
                  <a:lnTo>
                    <a:pt x="0" y="70349"/>
                  </a:lnTo>
                  <a:cubicBezTo>
                    <a:pt x="0" y="51691"/>
                    <a:pt x="7412" y="33798"/>
                    <a:pt x="20605" y="20605"/>
                  </a:cubicBezTo>
                  <a:cubicBezTo>
                    <a:pt x="33798" y="7412"/>
                    <a:pt x="51691" y="0"/>
                    <a:pt x="70349" y="0"/>
                  </a:cubicBezTo>
                  <a:close/>
                </a:path>
              </a:pathLst>
            </a:custGeom>
            <a:solidFill>
              <a:srgbClr val="17CFCC"/>
            </a:solidFill>
          </p:spPr>
        </p:sp>
        <p:sp>
          <p:nvSpPr>
            <p:cNvPr id="20" name="TextBox 20"/>
            <p:cNvSpPr txBox="1"/>
            <p:nvPr/>
          </p:nvSpPr>
          <p:spPr>
            <a:xfrm>
              <a:off x="0" y="-38100"/>
              <a:ext cx="2898460" cy="350743"/>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431297" y="618918"/>
            <a:ext cx="9663810" cy="1098700"/>
          </a:xfrm>
          <a:prstGeom prst="rect">
            <a:avLst/>
          </a:prstGeom>
        </p:spPr>
        <p:txBody>
          <a:bodyPr lIns="0" tIns="0" rIns="0" bIns="0" rtlCol="0" anchor="t">
            <a:spAutoFit/>
          </a:bodyPr>
          <a:lstStyle/>
          <a:p>
            <a:pPr algn="l">
              <a:lnSpc>
                <a:spcPts val="8912"/>
              </a:lnSpc>
            </a:pPr>
            <a:r>
              <a:rPr lang="en-US" sz="6366" b="1">
                <a:solidFill>
                  <a:srgbClr val="003780"/>
                </a:solidFill>
                <a:latin typeface="Montserrat Bold"/>
                <a:ea typeface="Montserrat Bold"/>
                <a:cs typeface="Montserrat Bold"/>
                <a:sym typeface="Montserrat Bold"/>
              </a:rPr>
              <a:t>Siapa Kopjas INARA ?</a:t>
            </a:r>
          </a:p>
        </p:txBody>
      </p:sp>
      <p:sp>
        <p:nvSpPr>
          <p:cNvPr id="22" name="TextBox 22"/>
          <p:cNvSpPr txBox="1"/>
          <p:nvPr/>
        </p:nvSpPr>
        <p:spPr>
          <a:xfrm>
            <a:off x="431297" y="2805351"/>
            <a:ext cx="10168102" cy="3714750"/>
          </a:xfrm>
          <a:prstGeom prst="rect">
            <a:avLst/>
          </a:prstGeom>
        </p:spPr>
        <p:txBody>
          <a:bodyPr lIns="0" tIns="0" rIns="0" bIns="0" rtlCol="0" anchor="t">
            <a:spAutoFit/>
          </a:bodyPr>
          <a:lstStyle/>
          <a:p>
            <a:pPr algn="l">
              <a:lnSpc>
                <a:spcPts val="4200"/>
              </a:lnSpc>
              <a:spcBef>
                <a:spcPct val="0"/>
              </a:spcBef>
            </a:pPr>
            <a:r>
              <a:rPr lang="en-US" sz="3000" b="1" dirty="0" err="1">
                <a:solidFill>
                  <a:srgbClr val="003780"/>
                </a:solidFill>
                <a:latin typeface="Montserrat Bold"/>
                <a:ea typeface="Montserrat Bold"/>
                <a:cs typeface="Montserrat Bold"/>
                <a:sym typeface="Montserrat Bold"/>
              </a:rPr>
              <a:t>Koperasi</a:t>
            </a:r>
            <a:r>
              <a:rPr lang="en-US" sz="3000" b="1" dirty="0">
                <a:solidFill>
                  <a:srgbClr val="003780"/>
                </a:solidFill>
                <a:latin typeface="Montserrat Bold"/>
                <a:ea typeface="Montserrat Bold"/>
                <a:cs typeface="Montserrat Bold"/>
                <a:sym typeface="Montserrat Bold"/>
              </a:rPr>
              <a:t> Jasa INARA </a:t>
            </a:r>
            <a:r>
              <a:rPr lang="en-US" sz="3000" b="1" dirty="0" err="1">
                <a:solidFill>
                  <a:srgbClr val="003780"/>
                </a:solidFill>
                <a:latin typeface="Montserrat Bold"/>
                <a:ea typeface="Montserrat Bold"/>
                <a:cs typeface="Montserrat Bold"/>
                <a:sym typeface="Montserrat Bold"/>
              </a:rPr>
              <a:t>didirikan</a:t>
            </a:r>
            <a:r>
              <a:rPr lang="en-US" sz="3000" b="1" dirty="0">
                <a:solidFill>
                  <a:srgbClr val="003780"/>
                </a:solidFill>
                <a:latin typeface="Montserrat Bold"/>
                <a:ea typeface="Montserrat Bold"/>
                <a:cs typeface="Montserrat Bold"/>
                <a:sym typeface="Montserrat Bold"/>
              </a:rPr>
              <a:t> pada </a:t>
            </a:r>
            <a:r>
              <a:rPr lang="en-US" sz="3000" b="1" dirty="0" err="1">
                <a:solidFill>
                  <a:srgbClr val="003780"/>
                </a:solidFill>
                <a:latin typeface="Montserrat Bold"/>
                <a:ea typeface="Montserrat Bold"/>
                <a:cs typeface="Montserrat Bold"/>
                <a:sym typeface="Montserrat Bold"/>
              </a:rPr>
              <a:t>tanggal</a:t>
            </a:r>
            <a:r>
              <a:rPr lang="en-US" sz="3000" b="1" dirty="0">
                <a:solidFill>
                  <a:srgbClr val="003780"/>
                </a:solidFill>
                <a:latin typeface="Montserrat Bold"/>
                <a:ea typeface="Montserrat Bold"/>
                <a:cs typeface="Montserrat Bold"/>
                <a:sym typeface="Montserrat Bold"/>
              </a:rPr>
              <a:t> 12 November 2021 </a:t>
            </a:r>
            <a:r>
              <a:rPr lang="en-US" sz="3000" b="1" dirty="0" err="1">
                <a:solidFill>
                  <a:srgbClr val="003780"/>
                </a:solidFill>
                <a:latin typeface="Montserrat Bold"/>
                <a:ea typeface="Montserrat Bold"/>
                <a:cs typeface="Montserrat Bold"/>
                <a:sym typeface="Montserrat Bold"/>
              </a:rPr>
              <a:t>dengan</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nama</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Koperasi</a:t>
            </a:r>
            <a:r>
              <a:rPr lang="en-US" sz="3000" b="1" dirty="0">
                <a:solidFill>
                  <a:srgbClr val="003780"/>
                </a:solidFill>
                <a:latin typeface="Montserrat Bold"/>
                <a:ea typeface="Montserrat Bold"/>
                <a:cs typeface="Montserrat Bold"/>
                <a:sym typeface="Montserrat Bold"/>
              </a:rPr>
              <a:t> Jasa </a:t>
            </a:r>
            <a:r>
              <a:rPr lang="en-US" sz="3000" b="1" dirty="0" err="1">
                <a:solidFill>
                  <a:srgbClr val="003780"/>
                </a:solidFill>
                <a:latin typeface="Montserrat Bold"/>
                <a:ea typeface="Montserrat Bold"/>
                <a:cs typeface="Montserrat Bold"/>
                <a:sym typeface="Montserrat Bold"/>
              </a:rPr>
              <a:t>Insan</a:t>
            </a:r>
            <a:r>
              <a:rPr lang="en-US" sz="3000" b="1" dirty="0">
                <a:solidFill>
                  <a:srgbClr val="003780"/>
                </a:solidFill>
                <a:latin typeface="Montserrat Bold"/>
                <a:ea typeface="Montserrat Bold"/>
                <a:cs typeface="Montserrat Bold"/>
                <a:sym typeface="Montserrat Bold"/>
              </a:rPr>
              <a:t> Jaya Sejahtera (</a:t>
            </a:r>
            <a:r>
              <a:rPr lang="en-US" sz="3000" b="1" dirty="0" err="1">
                <a:solidFill>
                  <a:srgbClr val="003780"/>
                </a:solidFill>
                <a:latin typeface="Montserrat Bold"/>
                <a:ea typeface="Montserrat Bold"/>
                <a:cs typeface="Montserrat Bold"/>
                <a:sym typeface="Montserrat Bold"/>
              </a:rPr>
              <a:t>Kopjas</a:t>
            </a:r>
            <a:r>
              <a:rPr lang="en-US" sz="3000" b="1" dirty="0">
                <a:solidFill>
                  <a:srgbClr val="003780"/>
                </a:solidFill>
                <a:latin typeface="Montserrat Bold"/>
                <a:ea typeface="Montserrat Bold"/>
                <a:cs typeface="Montserrat Bold"/>
                <a:sym typeface="Montserrat Bold"/>
              </a:rPr>
              <a:t> INARA), pada </a:t>
            </a:r>
            <a:r>
              <a:rPr lang="en-US" sz="3000" b="1" dirty="0" err="1">
                <a:solidFill>
                  <a:srgbClr val="003780"/>
                </a:solidFill>
                <a:latin typeface="Montserrat Bold"/>
                <a:ea typeface="Montserrat Bold"/>
                <a:cs typeface="Montserrat Bold"/>
                <a:sym typeface="Montserrat Bold"/>
              </a:rPr>
              <a:t>awal</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berdirinya</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koperasi</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bergerak</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dalam</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bidang</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jasa</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penyaluran</a:t>
            </a:r>
            <a:r>
              <a:rPr lang="en-US" sz="3000" b="1" dirty="0">
                <a:solidFill>
                  <a:srgbClr val="003780"/>
                </a:solidFill>
                <a:latin typeface="Montserrat Bold"/>
                <a:ea typeface="Montserrat Bold"/>
                <a:cs typeface="Montserrat Bold"/>
                <a:sym typeface="Montserrat Bold"/>
              </a:rPr>
              <a:t> / </a:t>
            </a:r>
            <a:r>
              <a:rPr lang="en-US" sz="3000" b="1" dirty="0" err="1">
                <a:solidFill>
                  <a:srgbClr val="003780"/>
                </a:solidFill>
                <a:latin typeface="Montserrat Bold"/>
                <a:ea typeface="Montserrat Bold"/>
                <a:cs typeface="Montserrat Bold"/>
                <a:sym typeface="Montserrat Bold"/>
              </a:rPr>
              <a:t>pemasaran</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kredit</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pensiun</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dengan</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ruang</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lingkup</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operasional</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untuk</a:t>
            </a:r>
            <a:r>
              <a:rPr lang="en-US" sz="3000" b="1" dirty="0">
                <a:solidFill>
                  <a:srgbClr val="003780"/>
                </a:solidFill>
                <a:latin typeface="Montserrat Bold"/>
                <a:ea typeface="Montserrat Bold"/>
                <a:cs typeface="Montserrat Bold"/>
                <a:sym typeface="Montserrat Bold"/>
              </a:rPr>
              <a:t> </a:t>
            </a:r>
            <a:r>
              <a:rPr lang="en-US" sz="3000" b="1" dirty="0" err="1">
                <a:solidFill>
                  <a:srgbClr val="003780"/>
                </a:solidFill>
                <a:latin typeface="Montserrat Bold"/>
                <a:ea typeface="Montserrat Bold"/>
                <a:cs typeface="Montserrat Bold"/>
                <a:sym typeface="Montserrat Bold"/>
              </a:rPr>
              <a:t>seluruh</a:t>
            </a:r>
            <a:r>
              <a:rPr lang="en-US" sz="3000" b="1" dirty="0">
                <a:solidFill>
                  <a:srgbClr val="003780"/>
                </a:solidFill>
                <a:latin typeface="Montserrat Bold"/>
                <a:ea typeface="Montserrat Bold"/>
                <a:cs typeface="Montserrat Bold"/>
                <a:sym typeface="Montserrat Bold"/>
              </a:rPr>
              <a:t> wilayah Indonesia.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601705" y="571500"/>
            <a:ext cx="12862010" cy="1456507"/>
            <a:chOff x="0" y="0"/>
            <a:chExt cx="3387525" cy="383607"/>
          </a:xfrm>
        </p:grpSpPr>
        <p:sp>
          <p:nvSpPr>
            <p:cNvPr id="4" name="Freeform 4"/>
            <p:cNvSpPr/>
            <p:nvPr/>
          </p:nvSpPr>
          <p:spPr>
            <a:xfrm>
              <a:off x="0" y="0"/>
              <a:ext cx="3387525" cy="383607"/>
            </a:xfrm>
            <a:custGeom>
              <a:avLst/>
              <a:gdLst/>
              <a:ahLst/>
              <a:cxnLst/>
              <a:rect l="l" t="t" r="r" b="b"/>
              <a:pathLst>
                <a:path w="3387525" h="383607">
                  <a:moveTo>
                    <a:pt x="60192" y="0"/>
                  </a:moveTo>
                  <a:lnTo>
                    <a:pt x="3327333" y="0"/>
                  </a:lnTo>
                  <a:cubicBezTo>
                    <a:pt x="3343297" y="0"/>
                    <a:pt x="3358607" y="6342"/>
                    <a:pt x="3369895" y="17630"/>
                  </a:cubicBezTo>
                  <a:cubicBezTo>
                    <a:pt x="3381184" y="28918"/>
                    <a:pt x="3387525" y="44228"/>
                    <a:pt x="3387525" y="60192"/>
                  </a:cubicBezTo>
                  <a:lnTo>
                    <a:pt x="3387525" y="323415"/>
                  </a:lnTo>
                  <a:cubicBezTo>
                    <a:pt x="3387525" y="339379"/>
                    <a:pt x="3381184" y="354689"/>
                    <a:pt x="3369895" y="365977"/>
                  </a:cubicBezTo>
                  <a:cubicBezTo>
                    <a:pt x="3358607" y="377265"/>
                    <a:pt x="3343297" y="383607"/>
                    <a:pt x="3327333" y="383607"/>
                  </a:cubicBezTo>
                  <a:lnTo>
                    <a:pt x="60192" y="383607"/>
                  </a:lnTo>
                  <a:cubicBezTo>
                    <a:pt x="44228" y="383607"/>
                    <a:pt x="28918" y="377265"/>
                    <a:pt x="17630" y="365977"/>
                  </a:cubicBezTo>
                  <a:cubicBezTo>
                    <a:pt x="6342" y="354689"/>
                    <a:pt x="0" y="339379"/>
                    <a:pt x="0" y="323415"/>
                  </a:cubicBezTo>
                  <a:lnTo>
                    <a:pt x="0" y="60192"/>
                  </a:lnTo>
                  <a:cubicBezTo>
                    <a:pt x="0" y="44228"/>
                    <a:pt x="6342" y="28918"/>
                    <a:pt x="17630" y="17630"/>
                  </a:cubicBezTo>
                  <a:cubicBezTo>
                    <a:pt x="28918" y="6342"/>
                    <a:pt x="44228" y="0"/>
                    <a:pt x="60192" y="0"/>
                  </a:cubicBezTo>
                  <a:close/>
                </a:path>
              </a:pathLst>
            </a:custGeom>
            <a:gradFill rotWithShape="1">
              <a:gsLst>
                <a:gs pos="0">
                  <a:srgbClr val="003780">
                    <a:alpha val="100000"/>
                  </a:srgbClr>
                </a:gs>
                <a:gs pos="100000">
                  <a:srgbClr val="011F47">
                    <a:alpha val="100000"/>
                  </a:srgbClr>
                </a:gs>
              </a:gsLst>
              <a:lin ang="5400000"/>
            </a:gradFill>
          </p:spPr>
        </p:sp>
        <p:sp>
          <p:nvSpPr>
            <p:cNvPr id="5" name="TextBox 5"/>
            <p:cNvSpPr txBox="1"/>
            <p:nvPr/>
          </p:nvSpPr>
          <p:spPr>
            <a:xfrm>
              <a:off x="0" y="-38100"/>
              <a:ext cx="3387525" cy="4217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616140" y="-753293"/>
            <a:ext cx="12352120" cy="11010900"/>
          </a:xfrm>
          <a:custGeom>
            <a:avLst/>
            <a:gdLst/>
            <a:ahLst/>
            <a:cxnLst/>
            <a:rect l="l" t="t" r="r" b="b"/>
            <a:pathLst>
              <a:path w="12352120" h="11010900">
                <a:moveTo>
                  <a:pt x="0" y="0"/>
                </a:moveTo>
                <a:lnTo>
                  <a:pt x="12352120" y="0"/>
                </a:lnTo>
                <a:lnTo>
                  <a:pt x="12352120" y="11010900"/>
                </a:lnTo>
                <a:lnTo>
                  <a:pt x="0" y="11010900"/>
                </a:lnTo>
                <a:lnTo>
                  <a:pt x="0" y="0"/>
                </a:lnTo>
                <a:close/>
              </a:path>
            </a:pathLst>
          </a:custGeom>
          <a:blipFill>
            <a:blip r:embed="rId3"/>
            <a:stretch>
              <a:fillRect l="-16898" r="-16898"/>
            </a:stretch>
          </a:blipFill>
        </p:spPr>
      </p:sp>
      <p:sp>
        <p:nvSpPr>
          <p:cNvPr id="7" name="TextBox 7"/>
          <p:cNvSpPr txBox="1"/>
          <p:nvPr/>
        </p:nvSpPr>
        <p:spPr>
          <a:xfrm>
            <a:off x="0" y="636178"/>
            <a:ext cx="12862010" cy="1193800"/>
          </a:xfrm>
          <a:prstGeom prst="rect">
            <a:avLst/>
          </a:prstGeom>
        </p:spPr>
        <p:txBody>
          <a:bodyPr lIns="0" tIns="0" rIns="0" bIns="0" rtlCol="0" anchor="t">
            <a:spAutoFit/>
          </a:bodyPr>
          <a:lstStyle/>
          <a:p>
            <a:pPr>
              <a:lnSpc>
                <a:spcPts val="9799"/>
              </a:lnSpc>
            </a:pPr>
            <a:r>
              <a:rPr lang="en-US" sz="6999" b="1" dirty="0">
                <a:solidFill>
                  <a:srgbClr val="FFCF01"/>
                </a:solidFill>
                <a:latin typeface="Montserrat Bold"/>
                <a:ea typeface="Montserrat Bold"/>
                <a:cs typeface="Montserrat Bold"/>
                <a:sym typeface="Montserrat Bold"/>
              </a:rPr>
              <a:t>LEGALITAS KOPERASI</a:t>
            </a:r>
          </a:p>
        </p:txBody>
      </p:sp>
      <p:sp>
        <p:nvSpPr>
          <p:cNvPr id="8" name="Freeform 8"/>
          <p:cNvSpPr/>
          <p:nvPr/>
        </p:nvSpPr>
        <p:spPr>
          <a:xfrm>
            <a:off x="15206301" y="334854"/>
            <a:ext cx="2655573" cy="2652253"/>
          </a:xfrm>
          <a:custGeom>
            <a:avLst/>
            <a:gdLst/>
            <a:ahLst/>
            <a:cxnLst/>
            <a:rect l="l" t="t" r="r" b="b"/>
            <a:pathLst>
              <a:path w="2655573" h="2652253">
                <a:moveTo>
                  <a:pt x="0" y="0"/>
                </a:moveTo>
                <a:lnTo>
                  <a:pt x="2655573" y="0"/>
                </a:lnTo>
                <a:lnTo>
                  <a:pt x="2655573" y="2652253"/>
                </a:lnTo>
                <a:lnTo>
                  <a:pt x="0" y="2652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5767957" y="695904"/>
            <a:ext cx="1532261" cy="1509306"/>
          </a:xfrm>
          <a:custGeom>
            <a:avLst/>
            <a:gdLst/>
            <a:ahLst/>
            <a:cxnLst/>
            <a:rect l="l" t="t" r="r" b="b"/>
            <a:pathLst>
              <a:path w="1532261" h="1509306">
                <a:moveTo>
                  <a:pt x="0" y="0"/>
                </a:moveTo>
                <a:lnTo>
                  <a:pt x="1532261" y="0"/>
                </a:lnTo>
                <a:lnTo>
                  <a:pt x="1532261" y="1509305"/>
                </a:lnTo>
                <a:lnTo>
                  <a:pt x="0" y="1509305"/>
                </a:lnTo>
                <a:lnTo>
                  <a:pt x="0" y="0"/>
                </a:lnTo>
                <a:close/>
              </a:path>
            </a:pathLst>
          </a:custGeom>
          <a:blipFill>
            <a:blip r:embed="rId6"/>
            <a:stretch>
              <a:fillRect/>
            </a:stretch>
          </a:blipFill>
        </p:spPr>
      </p:sp>
      <p:sp>
        <p:nvSpPr>
          <p:cNvPr id="10" name="TextBox 10"/>
          <p:cNvSpPr txBox="1"/>
          <p:nvPr/>
        </p:nvSpPr>
        <p:spPr>
          <a:xfrm>
            <a:off x="866329" y="2690069"/>
            <a:ext cx="6323685" cy="319831"/>
          </a:xfrm>
          <a:prstGeom prst="rect">
            <a:avLst/>
          </a:prstGeom>
        </p:spPr>
        <p:txBody>
          <a:bodyPr wrap="square" lIns="0" tIns="0" rIns="0" bIns="0" rtlCol="0" anchor="t">
            <a:spAutoFit/>
          </a:bodyPr>
          <a:lstStyle/>
          <a:p>
            <a:pPr algn="l">
              <a:lnSpc>
                <a:spcPts val="2659"/>
              </a:lnSpc>
              <a:spcBef>
                <a:spcPct val="0"/>
              </a:spcBef>
            </a:pPr>
            <a:r>
              <a:rPr lang="en-US" sz="1899" dirty="0" err="1">
                <a:solidFill>
                  <a:srgbClr val="000000"/>
                </a:solidFill>
                <a:latin typeface="Montserrat"/>
                <a:ea typeface="Montserrat"/>
                <a:cs typeface="Montserrat"/>
                <a:sym typeface="Montserrat"/>
              </a:rPr>
              <a:t>Akta</a:t>
            </a:r>
            <a:r>
              <a:rPr lang="en-US" sz="1899" dirty="0">
                <a:solidFill>
                  <a:srgbClr val="000000"/>
                </a:solidFill>
                <a:latin typeface="Montserrat"/>
                <a:ea typeface="Montserrat"/>
                <a:cs typeface="Montserrat"/>
                <a:sym typeface="Montserrat"/>
              </a:rPr>
              <a:t> </a:t>
            </a:r>
            <a:r>
              <a:rPr lang="en-US" sz="1899" dirty="0" err="1">
                <a:solidFill>
                  <a:srgbClr val="000000"/>
                </a:solidFill>
                <a:latin typeface="Montserrat"/>
                <a:ea typeface="Montserrat"/>
                <a:cs typeface="Montserrat"/>
                <a:sym typeface="Montserrat"/>
              </a:rPr>
              <a:t>Pendirian</a:t>
            </a:r>
            <a:r>
              <a:rPr lang="en-US" sz="1899" dirty="0">
                <a:solidFill>
                  <a:srgbClr val="000000"/>
                </a:solidFill>
                <a:latin typeface="Montserrat"/>
                <a:ea typeface="Montserrat"/>
                <a:cs typeface="Montserrat"/>
                <a:sym typeface="Montserrat"/>
              </a:rPr>
              <a:t> </a:t>
            </a:r>
            <a:r>
              <a:rPr lang="en-US" sz="1899" dirty="0" err="1">
                <a:solidFill>
                  <a:srgbClr val="000000"/>
                </a:solidFill>
                <a:latin typeface="Montserrat"/>
                <a:ea typeface="Montserrat"/>
                <a:cs typeface="Montserrat"/>
                <a:sym typeface="Montserrat"/>
              </a:rPr>
              <a:t>Koperasi</a:t>
            </a:r>
            <a:r>
              <a:rPr lang="en-US" sz="1899" dirty="0">
                <a:solidFill>
                  <a:srgbClr val="000000"/>
                </a:solidFill>
                <a:latin typeface="Montserrat"/>
                <a:ea typeface="Montserrat"/>
                <a:cs typeface="Montserrat"/>
                <a:sym typeface="Montserrat"/>
              </a:rPr>
              <a:t> No : 04 </a:t>
            </a:r>
            <a:r>
              <a:rPr lang="en-US" sz="1899" dirty="0" err="1">
                <a:solidFill>
                  <a:srgbClr val="000000"/>
                </a:solidFill>
                <a:latin typeface="Montserrat"/>
                <a:ea typeface="Montserrat"/>
                <a:cs typeface="Montserrat"/>
                <a:sym typeface="Montserrat"/>
              </a:rPr>
              <a:t>tanggal</a:t>
            </a:r>
            <a:r>
              <a:rPr lang="en-US" sz="1899" dirty="0">
                <a:solidFill>
                  <a:srgbClr val="000000"/>
                </a:solidFill>
                <a:latin typeface="Montserrat"/>
                <a:ea typeface="Montserrat"/>
                <a:cs typeface="Montserrat"/>
                <a:sym typeface="Montserrat"/>
              </a:rPr>
              <a:t> 12-11-2021 </a:t>
            </a:r>
          </a:p>
        </p:txBody>
      </p:sp>
      <p:grpSp>
        <p:nvGrpSpPr>
          <p:cNvPr id="11" name="Group 11"/>
          <p:cNvGrpSpPr/>
          <p:nvPr/>
        </p:nvGrpSpPr>
        <p:grpSpPr>
          <a:xfrm rot="5400000">
            <a:off x="279860" y="2625517"/>
            <a:ext cx="500647" cy="438066"/>
            <a:chOff x="0" y="0"/>
            <a:chExt cx="812800" cy="711200"/>
          </a:xfrm>
        </p:grpSpPr>
        <p:sp>
          <p:nvSpPr>
            <p:cNvPr id="12" name="Freeform 12"/>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57B">
                <a:alpha val="89804"/>
              </a:srgbClr>
            </a:solidFill>
          </p:spPr>
        </p:sp>
        <p:sp>
          <p:nvSpPr>
            <p:cNvPr id="13" name="TextBox 13"/>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14" name="Group 14"/>
          <p:cNvGrpSpPr/>
          <p:nvPr/>
        </p:nvGrpSpPr>
        <p:grpSpPr>
          <a:xfrm rot="5400000">
            <a:off x="279860" y="3469699"/>
            <a:ext cx="500647" cy="438066"/>
            <a:chOff x="0" y="0"/>
            <a:chExt cx="812800" cy="711200"/>
          </a:xfrm>
        </p:grpSpPr>
        <p:sp>
          <p:nvSpPr>
            <p:cNvPr id="15" name="Freeform 15"/>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57B">
                <a:alpha val="89804"/>
              </a:srgbClr>
            </a:solidFill>
          </p:spPr>
        </p:sp>
        <p:sp>
          <p:nvSpPr>
            <p:cNvPr id="16" name="TextBox 16"/>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7" name="TextBox 17"/>
          <p:cNvSpPr txBox="1"/>
          <p:nvPr/>
        </p:nvSpPr>
        <p:spPr>
          <a:xfrm>
            <a:off x="866329" y="3400308"/>
            <a:ext cx="5809568" cy="656590"/>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Montserrat"/>
                <a:ea typeface="Montserrat"/>
                <a:cs typeface="Montserrat"/>
                <a:sym typeface="Montserrat"/>
              </a:rPr>
              <a:t>SK Kemenhumkan No. AHU-0013360.AH.01.26. Tahun 2021</a:t>
            </a:r>
          </a:p>
        </p:txBody>
      </p:sp>
      <p:grpSp>
        <p:nvGrpSpPr>
          <p:cNvPr id="18" name="Group 18"/>
          <p:cNvGrpSpPr/>
          <p:nvPr/>
        </p:nvGrpSpPr>
        <p:grpSpPr>
          <a:xfrm rot="5400000">
            <a:off x="279860" y="4297739"/>
            <a:ext cx="500647" cy="438066"/>
            <a:chOff x="0" y="0"/>
            <a:chExt cx="812800" cy="711200"/>
          </a:xfrm>
        </p:grpSpPr>
        <p:sp>
          <p:nvSpPr>
            <p:cNvPr id="19" name="Freeform 19"/>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57B">
                <a:alpha val="89804"/>
              </a:srgbClr>
            </a:solidFill>
          </p:spPr>
        </p:sp>
        <p:sp>
          <p:nvSpPr>
            <p:cNvPr id="20" name="TextBox 20"/>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21" name="TextBox 21"/>
          <p:cNvSpPr txBox="1"/>
          <p:nvPr/>
        </p:nvSpPr>
        <p:spPr>
          <a:xfrm>
            <a:off x="866329" y="4324167"/>
            <a:ext cx="5809568" cy="666080"/>
          </a:xfrm>
          <a:prstGeom prst="rect">
            <a:avLst/>
          </a:prstGeom>
        </p:spPr>
        <p:txBody>
          <a:bodyPr lIns="0" tIns="0" rIns="0" bIns="0" rtlCol="0" anchor="t">
            <a:spAutoFit/>
          </a:bodyPr>
          <a:lstStyle/>
          <a:p>
            <a:pPr algn="l">
              <a:lnSpc>
                <a:spcPts val="2659"/>
              </a:lnSpc>
              <a:spcBef>
                <a:spcPct val="0"/>
              </a:spcBef>
            </a:pPr>
            <a:r>
              <a:rPr lang="en-US" sz="1899" dirty="0" err="1">
                <a:solidFill>
                  <a:srgbClr val="000000"/>
                </a:solidFill>
                <a:latin typeface="Montserrat"/>
                <a:ea typeface="Montserrat"/>
                <a:cs typeface="Montserrat"/>
                <a:sym typeface="Montserrat"/>
              </a:rPr>
              <a:t>Akta</a:t>
            </a:r>
            <a:r>
              <a:rPr lang="en-US" sz="1899" dirty="0">
                <a:solidFill>
                  <a:srgbClr val="000000"/>
                </a:solidFill>
                <a:latin typeface="Montserrat"/>
                <a:ea typeface="Montserrat"/>
                <a:cs typeface="Montserrat"/>
                <a:sym typeface="Montserrat"/>
              </a:rPr>
              <a:t> </a:t>
            </a:r>
            <a:r>
              <a:rPr lang="en-US" sz="1899" dirty="0" err="1">
                <a:solidFill>
                  <a:srgbClr val="000000"/>
                </a:solidFill>
                <a:latin typeface="Montserrat"/>
                <a:ea typeface="Montserrat"/>
                <a:cs typeface="Montserrat"/>
                <a:sym typeface="Montserrat"/>
              </a:rPr>
              <a:t>Perubahan</a:t>
            </a:r>
            <a:r>
              <a:rPr lang="en-US" sz="1899" dirty="0">
                <a:solidFill>
                  <a:srgbClr val="000000"/>
                </a:solidFill>
                <a:latin typeface="Montserrat"/>
                <a:ea typeface="Montserrat"/>
                <a:cs typeface="Montserrat"/>
                <a:sym typeface="Montserrat"/>
              </a:rPr>
              <a:t> </a:t>
            </a:r>
            <a:r>
              <a:rPr lang="en-US" sz="1899" dirty="0" err="1">
                <a:solidFill>
                  <a:srgbClr val="000000"/>
                </a:solidFill>
                <a:latin typeface="Montserrat"/>
                <a:ea typeface="Montserrat"/>
                <a:cs typeface="Montserrat"/>
                <a:sym typeface="Montserrat"/>
              </a:rPr>
              <a:t>Anggaran</a:t>
            </a:r>
            <a:r>
              <a:rPr lang="en-US" sz="1899" dirty="0">
                <a:solidFill>
                  <a:srgbClr val="000000"/>
                </a:solidFill>
                <a:latin typeface="Montserrat"/>
                <a:ea typeface="Montserrat"/>
                <a:cs typeface="Montserrat"/>
                <a:sym typeface="Montserrat"/>
              </a:rPr>
              <a:t> Dasar </a:t>
            </a:r>
            <a:r>
              <a:rPr lang="en-US" sz="1899" dirty="0" err="1">
                <a:solidFill>
                  <a:srgbClr val="000000"/>
                </a:solidFill>
                <a:latin typeface="Montserrat"/>
                <a:ea typeface="Montserrat"/>
                <a:cs typeface="Montserrat"/>
                <a:sym typeface="Montserrat"/>
              </a:rPr>
              <a:t>Koperasi</a:t>
            </a:r>
            <a:r>
              <a:rPr lang="en-US" sz="1899" dirty="0">
                <a:solidFill>
                  <a:srgbClr val="000000"/>
                </a:solidFill>
                <a:latin typeface="Montserrat"/>
                <a:ea typeface="Montserrat"/>
                <a:cs typeface="Montserrat"/>
                <a:sym typeface="Montserrat"/>
              </a:rPr>
              <a:t> </a:t>
            </a:r>
          </a:p>
          <a:p>
            <a:pPr algn="l">
              <a:lnSpc>
                <a:spcPts val="2659"/>
              </a:lnSpc>
              <a:spcBef>
                <a:spcPct val="0"/>
              </a:spcBef>
            </a:pPr>
            <a:r>
              <a:rPr lang="en-US" sz="1899" dirty="0">
                <a:solidFill>
                  <a:srgbClr val="000000"/>
                </a:solidFill>
                <a:latin typeface="Montserrat"/>
                <a:ea typeface="Montserrat"/>
                <a:cs typeface="Montserrat"/>
                <a:sym typeface="Montserrat"/>
              </a:rPr>
              <a:t>No : 01 </a:t>
            </a:r>
            <a:r>
              <a:rPr lang="en-US" sz="1899" dirty="0" err="1">
                <a:solidFill>
                  <a:srgbClr val="000000"/>
                </a:solidFill>
                <a:latin typeface="Montserrat"/>
                <a:ea typeface="Montserrat"/>
                <a:cs typeface="Montserrat"/>
                <a:sym typeface="Montserrat"/>
              </a:rPr>
              <a:t>tanggal</a:t>
            </a:r>
            <a:r>
              <a:rPr lang="en-US" sz="1899" dirty="0">
                <a:solidFill>
                  <a:srgbClr val="000000"/>
                </a:solidFill>
                <a:latin typeface="Montserrat"/>
                <a:ea typeface="Montserrat"/>
                <a:cs typeface="Montserrat"/>
                <a:sym typeface="Montserrat"/>
              </a:rPr>
              <a:t> 01-07-2024 </a:t>
            </a:r>
          </a:p>
        </p:txBody>
      </p:sp>
      <p:sp>
        <p:nvSpPr>
          <p:cNvPr id="22" name="TextBox 22"/>
          <p:cNvSpPr txBox="1"/>
          <p:nvPr/>
        </p:nvSpPr>
        <p:spPr>
          <a:xfrm>
            <a:off x="866329" y="5390332"/>
            <a:ext cx="5809568" cy="656590"/>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Montserrat"/>
                <a:ea typeface="Montserrat"/>
                <a:cs typeface="Montserrat"/>
                <a:sym typeface="Montserrat"/>
              </a:rPr>
              <a:t>SK Kemenhumkan No. AHU-0002732.AH.01.39. Tahun 2024</a:t>
            </a:r>
          </a:p>
        </p:txBody>
      </p:sp>
      <p:sp>
        <p:nvSpPr>
          <p:cNvPr id="23" name="TextBox 23"/>
          <p:cNvSpPr txBox="1"/>
          <p:nvPr/>
        </p:nvSpPr>
        <p:spPr>
          <a:xfrm>
            <a:off x="866329" y="6456497"/>
            <a:ext cx="6608465" cy="2743572"/>
          </a:xfrm>
          <a:prstGeom prst="rect">
            <a:avLst/>
          </a:prstGeom>
        </p:spPr>
        <p:txBody>
          <a:bodyPr lIns="0" tIns="0" rIns="0" bIns="0" rtlCol="0" anchor="t">
            <a:spAutoFit/>
          </a:bodyPr>
          <a:lstStyle/>
          <a:p>
            <a:pPr algn="l">
              <a:lnSpc>
                <a:spcPts val="2659"/>
              </a:lnSpc>
              <a:spcBef>
                <a:spcPct val="0"/>
              </a:spcBef>
            </a:pPr>
            <a:r>
              <a:rPr lang="en-US" sz="1899" dirty="0" err="1">
                <a:solidFill>
                  <a:srgbClr val="000000"/>
                </a:solidFill>
                <a:latin typeface="Montserrat"/>
                <a:ea typeface="Montserrat"/>
                <a:cs typeface="Montserrat"/>
                <a:sym typeface="Montserrat"/>
              </a:rPr>
              <a:t>Nomor</a:t>
            </a:r>
            <a:r>
              <a:rPr lang="en-US" sz="1899" dirty="0">
                <a:solidFill>
                  <a:srgbClr val="000000"/>
                </a:solidFill>
                <a:latin typeface="Montserrat"/>
                <a:ea typeface="Montserrat"/>
                <a:cs typeface="Montserrat"/>
                <a:sym typeface="Montserrat"/>
              </a:rPr>
              <a:t> </a:t>
            </a:r>
            <a:r>
              <a:rPr lang="en-US" sz="1899" dirty="0" err="1">
                <a:solidFill>
                  <a:srgbClr val="000000"/>
                </a:solidFill>
                <a:latin typeface="Montserrat"/>
                <a:ea typeface="Montserrat"/>
                <a:cs typeface="Montserrat"/>
                <a:sym typeface="Montserrat"/>
              </a:rPr>
              <a:t>Induk</a:t>
            </a:r>
            <a:r>
              <a:rPr lang="en-US" sz="1899" dirty="0">
                <a:solidFill>
                  <a:srgbClr val="000000"/>
                </a:solidFill>
                <a:latin typeface="Montserrat"/>
                <a:ea typeface="Montserrat"/>
                <a:cs typeface="Montserrat"/>
                <a:sym typeface="Montserrat"/>
              </a:rPr>
              <a:t> </a:t>
            </a:r>
            <a:r>
              <a:rPr lang="en-US" sz="1899" dirty="0" err="1">
                <a:solidFill>
                  <a:srgbClr val="000000"/>
                </a:solidFill>
                <a:latin typeface="Montserrat"/>
                <a:ea typeface="Montserrat"/>
                <a:cs typeface="Montserrat"/>
                <a:sym typeface="Montserrat"/>
              </a:rPr>
              <a:t>Berusaha</a:t>
            </a:r>
            <a:r>
              <a:rPr lang="en-US" sz="1899" dirty="0">
                <a:solidFill>
                  <a:srgbClr val="000000"/>
                </a:solidFill>
                <a:latin typeface="Montserrat"/>
                <a:ea typeface="Montserrat"/>
                <a:cs typeface="Montserrat"/>
                <a:sym typeface="Montserrat"/>
              </a:rPr>
              <a:t> (NIB) : 2002220023759</a:t>
            </a:r>
          </a:p>
          <a:p>
            <a:pPr algn="l">
              <a:lnSpc>
                <a:spcPts val="2659"/>
              </a:lnSpc>
              <a:spcBef>
                <a:spcPct val="0"/>
              </a:spcBef>
            </a:pPr>
            <a:endParaRPr lang="en-US" sz="1899" dirty="0">
              <a:solidFill>
                <a:srgbClr val="000000"/>
              </a:solidFill>
              <a:latin typeface="Montserrat"/>
              <a:ea typeface="Montserrat"/>
              <a:cs typeface="Montserrat"/>
              <a:sym typeface="Montserrat"/>
            </a:endParaRPr>
          </a:p>
          <a:p>
            <a:pPr algn="l">
              <a:lnSpc>
                <a:spcPts val="2659"/>
              </a:lnSpc>
              <a:spcBef>
                <a:spcPct val="0"/>
              </a:spcBef>
            </a:pPr>
            <a:endParaRPr lang="en-US" sz="1899" dirty="0">
              <a:solidFill>
                <a:srgbClr val="000000"/>
              </a:solidFill>
              <a:latin typeface="Montserrat"/>
              <a:ea typeface="Montserrat"/>
              <a:cs typeface="Montserrat"/>
              <a:sym typeface="Montserrat"/>
            </a:endParaRPr>
          </a:p>
          <a:p>
            <a:pPr algn="l">
              <a:lnSpc>
                <a:spcPts val="2659"/>
              </a:lnSpc>
              <a:spcBef>
                <a:spcPct val="0"/>
              </a:spcBef>
            </a:pPr>
            <a:r>
              <a:rPr lang="en-US" sz="1899" dirty="0" err="1">
                <a:solidFill>
                  <a:srgbClr val="000000"/>
                </a:solidFill>
                <a:latin typeface="Montserrat"/>
                <a:ea typeface="Montserrat"/>
                <a:cs typeface="Montserrat"/>
                <a:sym typeface="Montserrat"/>
              </a:rPr>
              <a:t>Nomor</a:t>
            </a:r>
            <a:r>
              <a:rPr lang="en-US" sz="1899" dirty="0">
                <a:solidFill>
                  <a:srgbClr val="000000"/>
                </a:solidFill>
                <a:latin typeface="Montserrat"/>
                <a:ea typeface="Montserrat"/>
                <a:cs typeface="Montserrat"/>
                <a:sym typeface="Montserrat"/>
              </a:rPr>
              <a:t> </a:t>
            </a:r>
            <a:r>
              <a:rPr lang="en-US" sz="1899" dirty="0" err="1">
                <a:solidFill>
                  <a:srgbClr val="000000"/>
                </a:solidFill>
                <a:latin typeface="Montserrat"/>
                <a:ea typeface="Montserrat"/>
                <a:cs typeface="Montserrat"/>
                <a:sym typeface="Montserrat"/>
              </a:rPr>
              <a:t>Induk</a:t>
            </a:r>
            <a:r>
              <a:rPr lang="en-US" sz="1899" dirty="0">
                <a:solidFill>
                  <a:srgbClr val="000000"/>
                </a:solidFill>
                <a:latin typeface="Montserrat"/>
                <a:ea typeface="Montserrat"/>
                <a:cs typeface="Montserrat"/>
                <a:sym typeface="Montserrat"/>
              </a:rPr>
              <a:t> </a:t>
            </a:r>
            <a:r>
              <a:rPr lang="en-US" sz="1899" dirty="0" err="1">
                <a:solidFill>
                  <a:srgbClr val="000000"/>
                </a:solidFill>
                <a:latin typeface="Montserrat"/>
                <a:ea typeface="Montserrat"/>
                <a:cs typeface="Montserrat"/>
                <a:sym typeface="Montserrat"/>
              </a:rPr>
              <a:t>Koperasi</a:t>
            </a:r>
            <a:r>
              <a:rPr lang="en-US" sz="1899" dirty="0">
                <a:solidFill>
                  <a:srgbClr val="000000"/>
                </a:solidFill>
                <a:latin typeface="Montserrat"/>
                <a:ea typeface="Montserrat"/>
                <a:cs typeface="Montserrat"/>
                <a:sym typeface="Montserrat"/>
              </a:rPr>
              <a:t> (NIK) : 3275020040003</a:t>
            </a:r>
          </a:p>
          <a:p>
            <a:pPr algn="l">
              <a:lnSpc>
                <a:spcPts val="2659"/>
              </a:lnSpc>
              <a:spcBef>
                <a:spcPct val="0"/>
              </a:spcBef>
            </a:pPr>
            <a:endParaRPr lang="en-US" sz="1899" dirty="0">
              <a:solidFill>
                <a:srgbClr val="000000"/>
              </a:solidFill>
              <a:latin typeface="Montserrat"/>
              <a:ea typeface="Montserrat"/>
              <a:cs typeface="Montserrat"/>
              <a:sym typeface="Montserrat"/>
            </a:endParaRPr>
          </a:p>
          <a:p>
            <a:pPr algn="l">
              <a:lnSpc>
                <a:spcPts val="2659"/>
              </a:lnSpc>
              <a:spcBef>
                <a:spcPct val="0"/>
              </a:spcBef>
            </a:pPr>
            <a:endParaRPr lang="en-US" sz="1899" dirty="0">
              <a:solidFill>
                <a:srgbClr val="000000"/>
              </a:solidFill>
              <a:latin typeface="Montserrat"/>
              <a:ea typeface="Montserrat"/>
              <a:cs typeface="Montserrat"/>
              <a:sym typeface="Montserrat"/>
            </a:endParaRPr>
          </a:p>
          <a:p>
            <a:pPr algn="l">
              <a:lnSpc>
                <a:spcPts val="2659"/>
              </a:lnSpc>
              <a:spcBef>
                <a:spcPct val="0"/>
              </a:spcBef>
            </a:pPr>
            <a:r>
              <a:rPr lang="en-US" sz="1899" dirty="0" err="1">
                <a:solidFill>
                  <a:srgbClr val="000000"/>
                </a:solidFill>
                <a:latin typeface="Montserrat"/>
                <a:ea typeface="Montserrat"/>
                <a:cs typeface="Montserrat"/>
                <a:sym typeface="Montserrat"/>
              </a:rPr>
              <a:t>Nomor</a:t>
            </a:r>
            <a:r>
              <a:rPr lang="en-US" sz="1899" dirty="0">
                <a:solidFill>
                  <a:srgbClr val="000000"/>
                </a:solidFill>
                <a:latin typeface="Montserrat"/>
                <a:ea typeface="Montserrat"/>
                <a:cs typeface="Montserrat"/>
                <a:sym typeface="Montserrat"/>
              </a:rPr>
              <a:t> </a:t>
            </a:r>
            <a:r>
              <a:rPr lang="en-US" sz="1899" dirty="0" err="1">
                <a:solidFill>
                  <a:srgbClr val="000000"/>
                </a:solidFill>
                <a:latin typeface="Montserrat"/>
                <a:ea typeface="Montserrat"/>
                <a:cs typeface="Montserrat"/>
                <a:sym typeface="Montserrat"/>
              </a:rPr>
              <a:t>Pokok</a:t>
            </a:r>
            <a:r>
              <a:rPr lang="en-US" sz="1899" dirty="0">
                <a:solidFill>
                  <a:srgbClr val="000000"/>
                </a:solidFill>
                <a:latin typeface="Montserrat"/>
                <a:ea typeface="Montserrat"/>
                <a:cs typeface="Montserrat"/>
                <a:sym typeface="Montserrat"/>
              </a:rPr>
              <a:t> </a:t>
            </a:r>
            <a:r>
              <a:rPr lang="en-US" sz="1899" dirty="0" err="1">
                <a:solidFill>
                  <a:srgbClr val="000000"/>
                </a:solidFill>
                <a:latin typeface="Montserrat"/>
                <a:ea typeface="Montserrat"/>
                <a:cs typeface="Montserrat"/>
                <a:sym typeface="Montserrat"/>
              </a:rPr>
              <a:t>Wajib</a:t>
            </a:r>
            <a:r>
              <a:rPr lang="en-US" sz="1899" dirty="0">
                <a:solidFill>
                  <a:srgbClr val="000000"/>
                </a:solidFill>
                <a:latin typeface="Montserrat"/>
                <a:ea typeface="Montserrat"/>
                <a:cs typeface="Montserrat"/>
                <a:sym typeface="Montserrat"/>
              </a:rPr>
              <a:t> Pajak (NPWP) : </a:t>
            </a:r>
          </a:p>
          <a:p>
            <a:pPr algn="l">
              <a:lnSpc>
                <a:spcPts val="2659"/>
              </a:lnSpc>
              <a:spcBef>
                <a:spcPct val="0"/>
              </a:spcBef>
            </a:pPr>
            <a:r>
              <a:rPr lang="en-US" sz="1899" dirty="0">
                <a:solidFill>
                  <a:srgbClr val="000000"/>
                </a:solidFill>
                <a:latin typeface="Montserrat"/>
                <a:ea typeface="Montserrat"/>
                <a:cs typeface="Montserrat"/>
                <a:sym typeface="Montserrat"/>
              </a:rPr>
              <a:t>53.231.880.5-447.000</a:t>
            </a:r>
          </a:p>
        </p:txBody>
      </p:sp>
      <p:grpSp>
        <p:nvGrpSpPr>
          <p:cNvPr id="24" name="Group 24"/>
          <p:cNvGrpSpPr/>
          <p:nvPr/>
        </p:nvGrpSpPr>
        <p:grpSpPr>
          <a:xfrm rot="5400000">
            <a:off x="279860" y="5360360"/>
            <a:ext cx="500647" cy="438066"/>
            <a:chOff x="0" y="0"/>
            <a:chExt cx="812800" cy="711200"/>
          </a:xfrm>
        </p:grpSpPr>
        <p:sp>
          <p:nvSpPr>
            <p:cNvPr id="25" name="Freeform 25"/>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57B">
                <a:alpha val="89804"/>
              </a:srgbClr>
            </a:solidFill>
          </p:spPr>
        </p:sp>
        <p:sp>
          <p:nvSpPr>
            <p:cNvPr id="26" name="TextBox 26"/>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27" name="Group 27"/>
          <p:cNvGrpSpPr/>
          <p:nvPr/>
        </p:nvGrpSpPr>
        <p:grpSpPr>
          <a:xfrm rot="5400000">
            <a:off x="238989" y="6422982"/>
            <a:ext cx="500647" cy="438066"/>
            <a:chOff x="0" y="0"/>
            <a:chExt cx="812800" cy="711200"/>
          </a:xfrm>
        </p:grpSpPr>
        <p:sp>
          <p:nvSpPr>
            <p:cNvPr id="28" name="Freeform 28"/>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57B">
                <a:alpha val="89804"/>
              </a:srgbClr>
            </a:solidFill>
          </p:spPr>
        </p:sp>
        <p:sp>
          <p:nvSpPr>
            <p:cNvPr id="29" name="TextBox 29"/>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30" name="Group 30"/>
          <p:cNvGrpSpPr/>
          <p:nvPr/>
        </p:nvGrpSpPr>
        <p:grpSpPr>
          <a:xfrm rot="5400000">
            <a:off x="259424" y="7410107"/>
            <a:ext cx="500647" cy="438066"/>
            <a:chOff x="0" y="0"/>
            <a:chExt cx="812800" cy="711200"/>
          </a:xfrm>
        </p:grpSpPr>
        <p:sp>
          <p:nvSpPr>
            <p:cNvPr id="31" name="Freeform 31"/>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00357B">
                <a:alpha val="89804"/>
              </a:srgbClr>
            </a:solidFill>
          </p:spPr>
        </p:sp>
        <p:sp>
          <p:nvSpPr>
            <p:cNvPr id="32" name="TextBox 32"/>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33" name="Group 33"/>
          <p:cNvGrpSpPr/>
          <p:nvPr/>
        </p:nvGrpSpPr>
        <p:grpSpPr>
          <a:xfrm rot="5400000">
            <a:off x="259424" y="8417668"/>
            <a:ext cx="500647" cy="397195"/>
            <a:chOff x="0" y="0"/>
            <a:chExt cx="812800" cy="644847"/>
          </a:xfrm>
        </p:grpSpPr>
        <p:sp>
          <p:nvSpPr>
            <p:cNvPr id="34" name="Freeform 34"/>
            <p:cNvSpPr/>
            <p:nvPr/>
          </p:nvSpPr>
          <p:spPr>
            <a:xfrm>
              <a:off x="64914" y="85329"/>
              <a:ext cx="682971" cy="559517"/>
            </a:xfrm>
            <a:custGeom>
              <a:avLst/>
              <a:gdLst/>
              <a:ahLst/>
              <a:cxnLst/>
              <a:rect l="l" t="t" r="r" b="b"/>
              <a:pathLst>
                <a:path w="682971" h="559517">
                  <a:moveTo>
                    <a:pt x="423935" y="45496"/>
                  </a:moveTo>
                  <a:lnTo>
                    <a:pt x="665437" y="428693"/>
                  </a:lnTo>
                  <a:cubicBezTo>
                    <a:pt x="682006" y="454984"/>
                    <a:pt x="682972" y="488204"/>
                    <a:pt x="667958" y="515413"/>
                  </a:cubicBezTo>
                  <a:cubicBezTo>
                    <a:pt x="652944" y="542622"/>
                    <a:pt x="624324" y="559518"/>
                    <a:pt x="593248" y="559518"/>
                  </a:cubicBezTo>
                  <a:lnTo>
                    <a:pt x="89724" y="559518"/>
                  </a:lnTo>
                  <a:cubicBezTo>
                    <a:pt x="58648" y="559518"/>
                    <a:pt x="30028" y="542622"/>
                    <a:pt x="15014" y="515413"/>
                  </a:cubicBezTo>
                  <a:cubicBezTo>
                    <a:pt x="0" y="488204"/>
                    <a:pt x="966" y="454984"/>
                    <a:pt x="17535" y="428693"/>
                  </a:cubicBezTo>
                  <a:lnTo>
                    <a:pt x="259037" y="45496"/>
                  </a:lnTo>
                  <a:cubicBezTo>
                    <a:pt x="276883" y="17178"/>
                    <a:pt x="308014" y="0"/>
                    <a:pt x="341486" y="0"/>
                  </a:cubicBezTo>
                  <a:cubicBezTo>
                    <a:pt x="374958" y="0"/>
                    <a:pt x="406089" y="17178"/>
                    <a:pt x="423935" y="45496"/>
                  </a:cubicBezTo>
                  <a:close/>
                </a:path>
              </a:pathLst>
            </a:custGeom>
            <a:solidFill>
              <a:srgbClr val="00357B">
                <a:alpha val="89804"/>
              </a:srgbClr>
            </a:solidFill>
          </p:spPr>
        </p:sp>
        <p:sp>
          <p:nvSpPr>
            <p:cNvPr id="35" name="TextBox 35"/>
            <p:cNvSpPr txBox="1"/>
            <p:nvPr/>
          </p:nvSpPr>
          <p:spPr>
            <a:xfrm>
              <a:off x="127000" y="232718"/>
              <a:ext cx="558800" cy="366068"/>
            </a:xfrm>
            <a:prstGeom prst="rect">
              <a:avLst/>
            </a:prstGeom>
          </p:spPr>
          <p:txBody>
            <a:bodyPr lIns="50800" tIns="50800" rIns="50800" bIns="50800" rtlCol="0" anchor="ctr"/>
            <a:lstStyle/>
            <a:p>
              <a:pPr algn="ctr">
                <a:lnSpc>
                  <a:spcPts val="3750"/>
                </a:lnSpc>
              </a:pPr>
              <a:endParaRPr/>
            </a:p>
          </p:txBody>
        </p:sp>
      </p:grpSp>
      <p:sp>
        <p:nvSpPr>
          <p:cNvPr id="36" name="AutoShape 36"/>
          <p:cNvSpPr/>
          <p:nvPr/>
        </p:nvSpPr>
        <p:spPr>
          <a:xfrm>
            <a:off x="866329" y="3212758"/>
            <a:ext cx="5809568" cy="0"/>
          </a:xfrm>
          <a:prstGeom prst="line">
            <a:avLst/>
          </a:prstGeom>
          <a:ln w="19050" cap="flat">
            <a:solidFill>
              <a:srgbClr val="23403D">
                <a:alpha val="49804"/>
              </a:srgbClr>
            </a:solidFill>
            <a:prstDash val="solid"/>
            <a:headEnd type="none" w="sm" len="sm"/>
            <a:tailEnd type="none" w="sm" len="sm"/>
          </a:ln>
        </p:spPr>
      </p:sp>
      <p:sp>
        <p:nvSpPr>
          <p:cNvPr id="37" name="AutoShape 37"/>
          <p:cNvSpPr/>
          <p:nvPr/>
        </p:nvSpPr>
        <p:spPr>
          <a:xfrm>
            <a:off x="866329" y="4209583"/>
            <a:ext cx="5809568" cy="0"/>
          </a:xfrm>
          <a:prstGeom prst="line">
            <a:avLst/>
          </a:prstGeom>
          <a:ln w="19050" cap="flat">
            <a:solidFill>
              <a:srgbClr val="23403D">
                <a:alpha val="49804"/>
              </a:srgbClr>
            </a:solidFill>
            <a:prstDash val="solid"/>
            <a:headEnd type="none" w="sm" len="sm"/>
            <a:tailEnd type="none" w="sm" len="sm"/>
          </a:ln>
        </p:spPr>
      </p:sp>
      <p:sp>
        <p:nvSpPr>
          <p:cNvPr id="38" name="AutoShape 38"/>
          <p:cNvSpPr/>
          <p:nvPr/>
        </p:nvSpPr>
        <p:spPr>
          <a:xfrm>
            <a:off x="866329" y="5206407"/>
            <a:ext cx="5809568" cy="0"/>
          </a:xfrm>
          <a:prstGeom prst="line">
            <a:avLst/>
          </a:prstGeom>
          <a:ln w="19050" cap="flat">
            <a:solidFill>
              <a:srgbClr val="23403D">
                <a:alpha val="49804"/>
              </a:srgbClr>
            </a:solidFill>
            <a:prstDash val="solid"/>
            <a:headEnd type="none" w="sm" len="sm"/>
            <a:tailEnd type="none" w="sm" len="sm"/>
          </a:ln>
        </p:spPr>
      </p:sp>
      <p:sp>
        <p:nvSpPr>
          <p:cNvPr id="39" name="AutoShape 39"/>
          <p:cNvSpPr/>
          <p:nvPr/>
        </p:nvSpPr>
        <p:spPr>
          <a:xfrm>
            <a:off x="866329" y="6203232"/>
            <a:ext cx="5809568" cy="0"/>
          </a:xfrm>
          <a:prstGeom prst="line">
            <a:avLst/>
          </a:prstGeom>
          <a:ln w="19050" cap="flat">
            <a:solidFill>
              <a:srgbClr val="23403D">
                <a:alpha val="49804"/>
              </a:srgbClr>
            </a:solidFill>
            <a:prstDash val="solid"/>
            <a:headEnd type="none" w="sm" len="sm"/>
            <a:tailEnd type="none" w="sm" len="sm"/>
          </a:ln>
        </p:spPr>
      </p:sp>
      <p:sp>
        <p:nvSpPr>
          <p:cNvPr id="40" name="AutoShape 40"/>
          <p:cNvSpPr/>
          <p:nvPr/>
        </p:nvSpPr>
        <p:spPr>
          <a:xfrm>
            <a:off x="866329" y="7200057"/>
            <a:ext cx="5809568" cy="0"/>
          </a:xfrm>
          <a:prstGeom prst="line">
            <a:avLst/>
          </a:prstGeom>
          <a:ln w="19050" cap="flat">
            <a:solidFill>
              <a:srgbClr val="23403D">
                <a:alpha val="49804"/>
              </a:srgbClr>
            </a:solidFill>
            <a:prstDash val="solid"/>
            <a:headEnd type="none" w="sm" len="sm"/>
            <a:tailEnd type="none" w="sm" len="sm"/>
          </a:ln>
        </p:spPr>
      </p:sp>
      <p:sp>
        <p:nvSpPr>
          <p:cNvPr id="41" name="AutoShape 41"/>
          <p:cNvSpPr/>
          <p:nvPr/>
        </p:nvSpPr>
        <p:spPr>
          <a:xfrm>
            <a:off x="866329" y="8196882"/>
            <a:ext cx="5809568" cy="0"/>
          </a:xfrm>
          <a:prstGeom prst="line">
            <a:avLst/>
          </a:prstGeom>
          <a:ln w="19050" cap="flat">
            <a:solidFill>
              <a:srgbClr val="23403D">
                <a:alpha val="49804"/>
              </a:srgbClr>
            </a:solidFill>
            <a:prstDash val="solid"/>
            <a:headEnd type="none" w="sm" len="sm"/>
            <a:tailEnd type="none" w="sm" len="sm"/>
          </a:ln>
        </p:spPr>
      </p:sp>
      <p:sp>
        <p:nvSpPr>
          <p:cNvPr id="42" name="AutoShape 42"/>
          <p:cNvSpPr/>
          <p:nvPr/>
        </p:nvSpPr>
        <p:spPr>
          <a:xfrm>
            <a:off x="866329" y="9193707"/>
            <a:ext cx="5809568" cy="0"/>
          </a:xfrm>
          <a:prstGeom prst="line">
            <a:avLst/>
          </a:prstGeom>
          <a:ln w="19050" cap="flat">
            <a:solidFill>
              <a:srgbClr val="23403D">
                <a:alpha val="49804"/>
              </a:srgbClr>
            </a:solidFill>
            <a:prstDash val="solid"/>
            <a:headEnd type="none" w="sm" len="sm"/>
            <a:tailEnd type="none" w="sm" len="sm"/>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6201799" y="9758250"/>
            <a:ext cx="1057501" cy="105750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5400000"/>
            </a:gra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797125" y="4943390"/>
            <a:ext cx="1430901" cy="1409464"/>
          </a:xfrm>
          <a:custGeom>
            <a:avLst/>
            <a:gdLst/>
            <a:ahLst/>
            <a:cxnLst/>
            <a:rect l="l" t="t" r="r" b="b"/>
            <a:pathLst>
              <a:path w="1430901" h="1409464">
                <a:moveTo>
                  <a:pt x="0" y="0"/>
                </a:moveTo>
                <a:lnTo>
                  <a:pt x="1430900" y="0"/>
                </a:lnTo>
                <a:lnTo>
                  <a:pt x="1430900" y="1409463"/>
                </a:lnTo>
                <a:lnTo>
                  <a:pt x="0" y="1409463"/>
                </a:lnTo>
                <a:lnTo>
                  <a:pt x="0" y="0"/>
                </a:lnTo>
                <a:close/>
              </a:path>
            </a:pathLst>
          </a:custGeom>
          <a:blipFill>
            <a:blip r:embed="rId3"/>
            <a:stretch>
              <a:fillRect/>
            </a:stretch>
          </a:blipFill>
        </p:spPr>
      </p:sp>
      <p:sp>
        <p:nvSpPr>
          <p:cNvPr id="7" name="Freeform 7"/>
          <p:cNvSpPr/>
          <p:nvPr/>
        </p:nvSpPr>
        <p:spPr>
          <a:xfrm>
            <a:off x="0" y="0"/>
            <a:ext cx="8345886" cy="10815750"/>
          </a:xfrm>
          <a:custGeom>
            <a:avLst/>
            <a:gdLst/>
            <a:ahLst/>
            <a:cxnLst/>
            <a:rect l="l" t="t" r="r" b="b"/>
            <a:pathLst>
              <a:path w="8345886" h="10815750">
                <a:moveTo>
                  <a:pt x="0" y="0"/>
                </a:moveTo>
                <a:lnTo>
                  <a:pt x="8345886" y="0"/>
                </a:lnTo>
                <a:lnTo>
                  <a:pt x="8345886" y="10815750"/>
                </a:lnTo>
                <a:lnTo>
                  <a:pt x="0" y="10815750"/>
                </a:lnTo>
                <a:lnTo>
                  <a:pt x="0" y="0"/>
                </a:lnTo>
                <a:close/>
              </a:path>
            </a:pathLst>
          </a:custGeom>
          <a:blipFill>
            <a:blip r:embed="rId4"/>
            <a:stretch>
              <a:fillRect l="-34319" t="-8935" b="-30655"/>
            </a:stretch>
          </a:blipFill>
        </p:spPr>
      </p:sp>
      <p:grpSp>
        <p:nvGrpSpPr>
          <p:cNvPr id="8" name="Group 8"/>
          <p:cNvGrpSpPr/>
          <p:nvPr/>
        </p:nvGrpSpPr>
        <p:grpSpPr>
          <a:xfrm>
            <a:off x="8874464" y="435167"/>
            <a:ext cx="11005091" cy="1357102"/>
            <a:chOff x="0" y="0"/>
            <a:chExt cx="2898460" cy="357426"/>
          </a:xfrm>
        </p:grpSpPr>
        <p:sp>
          <p:nvSpPr>
            <p:cNvPr id="9" name="Freeform 9"/>
            <p:cNvSpPr/>
            <p:nvPr/>
          </p:nvSpPr>
          <p:spPr>
            <a:xfrm>
              <a:off x="0" y="0"/>
              <a:ext cx="2898460" cy="357426"/>
            </a:xfrm>
            <a:custGeom>
              <a:avLst/>
              <a:gdLst/>
              <a:ahLst/>
              <a:cxnLst/>
              <a:rect l="l" t="t" r="r" b="b"/>
              <a:pathLst>
                <a:path w="2898460" h="357426">
                  <a:moveTo>
                    <a:pt x="70349" y="0"/>
                  </a:moveTo>
                  <a:lnTo>
                    <a:pt x="2828111" y="0"/>
                  </a:lnTo>
                  <a:cubicBezTo>
                    <a:pt x="2846769" y="0"/>
                    <a:pt x="2864663" y="7412"/>
                    <a:pt x="2877856" y="20605"/>
                  </a:cubicBezTo>
                  <a:cubicBezTo>
                    <a:pt x="2891048" y="33798"/>
                    <a:pt x="2898460" y="51691"/>
                    <a:pt x="2898460" y="70349"/>
                  </a:cubicBezTo>
                  <a:lnTo>
                    <a:pt x="2898460" y="287078"/>
                  </a:lnTo>
                  <a:cubicBezTo>
                    <a:pt x="2898460" y="305735"/>
                    <a:pt x="2891048" y="323629"/>
                    <a:pt x="2877856" y="336822"/>
                  </a:cubicBezTo>
                  <a:cubicBezTo>
                    <a:pt x="2864663" y="350014"/>
                    <a:pt x="2846769" y="357426"/>
                    <a:pt x="2828111" y="357426"/>
                  </a:cubicBezTo>
                  <a:lnTo>
                    <a:pt x="70349" y="357426"/>
                  </a:lnTo>
                  <a:cubicBezTo>
                    <a:pt x="31496" y="357426"/>
                    <a:pt x="0" y="325930"/>
                    <a:pt x="0" y="287078"/>
                  </a:cubicBezTo>
                  <a:lnTo>
                    <a:pt x="0" y="70349"/>
                  </a:lnTo>
                  <a:cubicBezTo>
                    <a:pt x="0" y="51691"/>
                    <a:pt x="7412" y="33798"/>
                    <a:pt x="20605" y="20605"/>
                  </a:cubicBezTo>
                  <a:cubicBezTo>
                    <a:pt x="33798" y="7412"/>
                    <a:pt x="51691" y="0"/>
                    <a:pt x="70349" y="0"/>
                  </a:cubicBezTo>
                  <a:close/>
                </a:path>
              </a:pathLst>
            </a:custGeom>
            <a:solidFill>
              <a:srgbClr val="17CFCC"/>
            </a:solidFill>
          </p:spPr>
        </p:sp>
        <p:sp>
          <p:nvSpPr>
            <p:cNvPr id="10" name="TextBox 10"/>
            <p:cNvSpPr txBox="1"/>
            <p:nvPr/>
          </p:nvSpPr>
          <p:spPr>
            <a:xfrm>
              <a:off x="0" y="-38100"/>
              <a:ext cx="2898460" cy="395526"/>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3089836" y="3048139"/>
            <a:ext cx="2147165" cy="2142986"/>
          </a:xfrm>
          <a:custGeom>
            <a:avLst/>
            <a:gdLst/>
            <a:ahLst/>
            <a:cxnLst/>
            <a:rect l="l" t="t" r="r" b="b"/>
            <a:pathLst>
              <a:path w="2147165" h="2142986">
                <a:moveTo>
                  <a:pt x="0" y="0"/>
                </a:moveTo>
                <a:lnTo>
                  <a:pt x="2147164" y="0"/>
                </a:lnTo>
                <a:lnTo>
                  <a:pt x="2147164" y="2142986"/>
                </a:lnTo>
                <a:lnTo>
                  <a:pt x="0" y="2142986"/>
                </a:lnTo>
                <a:lnTo>
                  <a:pt x="0" y="0"/>
                </a:lnTo>
                <a:close/>
              </a:path>
            </a:pathLst>
          </a:custGeom>
          <a:blipFill>
            <a:blip r:embed="rId5"/>
            <a:stretch>
              <a:fillRect l="-2749" t="-2264" r="-3077" b="-2179"/>
            </a:stretch>
          </a:blipFill>
        </p:spPr>
      </p:sp>
      <p:sp>
        <p:nvSpPr>
          <p:cNvPr id="12" name="Freeform 12"/>
          <p:cNvSpPr/>
          <p:nvPr/>
        </p:nvSpPr>
        <p:spPr>
          <a:xfrm>
            <a:off x="9525000" y="2003564"/>
            <a:ext cx="808149" cy="1255378"/>
          </a:xfrm>
          <a:custGeom>
            <a:avLst/>
            <a:gdLst/>
            <a:ahLst/>
            <a:cxnLst/>
            <a:rect l="l" t="t" r="r" b="b"/>
            <a:pathLst>
              <a:path w="808149" h="1255378">
                <a:moveTo>
                  <a:pt x="0" y="0"/>
                </a:moveTo>
                <a:lnTo>
                  <a:pt x="808149" y="0"/>
                </a:lnTo>
                <a:lnTo>
                  <a:pt x="808149" y="1255377"/>
                </a:lnTo>
                <a:lnTo>
                  <a:pt x="0" y="12553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9564377" y="5407875"/>
            <a:ext cx="951124" cy="951124"/>
          </a:xfrm>
          <a:custGeom>
            <a:avLst/>
            <a:gdLst/>
            <a:ahLst/>
            <a:cxnLst/>
            <a:rect l="l" t="t" r="r" b="b"/>
            <a:pathLst>
              <a:path w="951124" h="951124">
                <a:moveTo>
                  <a:pt x="0" y="0"/>
                </a:moveTo>
                <a:lnTo>
                  <a:pt x="951124" y="0"/>
                </a:lnTo>
                <a:lnTo>
                  <a:pt x="951124" y="951124"/>
                </a:lnTo>
                <a:lnTo>
                  <a:pt x="0" y="951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9564377" y="7006699"/>
            <a:ext cx="1066899" cy="1066899"/>
          </a:xfrm>
          <a:custGeom>
            <a:avLst/>
            <a:gdLst/>
            <a:ahLst/>
            <a:cxnLst/>
            <a:rect l="l" t="t" r="r" b="b"/>
            <a:pathLst>
              <a:path w="1066899" h="1066899">
                <a:moveTo>
                  <a:pt x="0" y="0"/>
                </a:moveTo>
                <a:lnTo>
                  <a:pt x="1066899" y="0"/>
                </a:lnTo>
                <a:lnTo>
                  <a:pt x="1066899" y="1066899"/>
                </a:lnTo>
                <a:lnTo>
                  <a:pt x="0" y="1066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9564377" y="8619831"/>
            <a:ext cx="1276939" cy="1276939"/>
          </a:xfrm>
          <a:custGeom>
            <a:avLst/>
            <a:gdLst/>
            <a:ahLst/>
            <a:cxnLst/>
            <a:rect l="l" t="t" r="r" b="b"/>
            <a:pathLst>
              <a:path w="1276939" h="1276939">
                <a:moveTo>
                  <a:pt x="0" y="0"/>
                </a:moveTo>
                <a:lnTo>
                  <a:pt x="1276939" y="0"/>
                </a:lnTo>
                <a:lnTo>
                  <a:pt x="1276939" y="1276938"/>
                </a:lnTo>
                <a:lnTo>
                  <a:pt x="0" y="12769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9144000" y="508767"/>
            <a:ext cx="9663810" cy="1013052"/>
          </a:xfrm>
          <a:prstGeom prst="rect">
            <a:avLst/>
          </a:prstGeom>
        </p:spPr>
        <p:txBody>
          <a:bodyPr lIns="0" tIns="0" rIns="0" bIns="0" rtlCol="0" anchor="t">
            <a:spAutoFit/>
          </a:bodyPr>
          <a:lstStyle/>
          <a:p>
            <a:pPr algn="l">
              <a:lnSpc>
                <a:spcPts val="8212"/>
              </a:lnSpc>
            </a:pPr>
            <a:r>
              <a:rPr lang="en-US" sz="5866" b="1">
                <a:solidFill>
                  <a:srgbClr val="003780"/>
                </a:solidFill>
                <a:latin typeface="Montserrat Bold"/>
                <a:ea typeface="Montserrat Bold"/>
                <a:cs typeface="Montserrat Bold"/>
                <a:sym typeface="Montserrat Bold"/>
              </a:rPr>
              <a:t>Kantor KOPJAS INARA</a:t>
            </a:r>
          </a:p>
        </p:txBody>
      </p:sp>
      <p:sp>
        <p:nvSpPr>
          <p:cNvPr id="17" name="TextBox 17"/>
          <p:cNvSpPr txBox="1"/>
          <p:nvPr/>
        </p:nvSpPr>
        <p:spPr>
          <a:xfrm>
            <a:off x="11070301" y="1965464"/>
            <a:ext cx="6188999" cy="1470660"/>
          </a:xfrm>
          <a:prstGeom prst="rect">
            <a:avLst/>
          </a:prstGeom>
        </p:spPr>
        <p:txBody>
          <a:bodyPr lIns="0" tIns="0" rIns="0" bIns="0" rtlCol="0" anchor="t">
            <a:spAutoFit/>
          </a:bodyPr>
          <a:lstStyle/>
          <a:p>
            <a:pPr algn="l">
              <a:lnSpc>
                <a:spcPts val="2939"/>
              </a:lnSpc>
              <a:spcBef>
                <a:spcPct val="0"/>
              </a:spcBef>
            </a:pPr>
            <a:r>
              <a:rPr lang="en-US" sz="2099" b="1">
                <a:solidFill>
                  <a:srgbClr val="003780"/>
                </a:solidFill>
                <a:latin typeface="Montserrat Bold"/>
                <a:ea typeface="Montserrat Bold"/>
                <a:cs typeface="Montserrat Bold"/>
                <a:sym typeface="Montserrat Bold"/>
              </a:rPr>
              <a:t>Gedung Graha Tabayama Lt. 2 </a:t>
            </a:r>
          </a:p>
          <a:p>
            <a:pPr algn="l">
              <a:lnSpc>
                <a:spcPts val="2939"/>
              </a:lnSpc>
              <a:spcBef>
                <a:spcPct val="0"/>
              </a:spcBef>
            </a:pPr>
            <a:r>
              <a:rPr lang="en-US" sz="2099" b="1">
                <a:solidFill>
                  <a:srgbClr val="003780"/>
                </a:solidFill>
                <a:latin typeface="Montserrat Bold"/>
                <a:ea typeface="Montserrat Bold"/>
                <a:cs typeface="Montserrat Bold"/>
                <a:sym typeface="Montserrat Bold"/>
              </a:rPr>
              <a:t>Jl. Ahmad Yani Kav. 75, Marga Jaya</a:t>
            </a:r>
          </a:p>
          <a:p>
            <a:pPr algn="l">
              <a:lnSpc>
                <a:spcPts val="2939"/>
              </a:lnSpc>
              <a:spcBef>
                <a:spcPct val="0"/>
              </a:spcBef>
            </a:pPr>
            <a:r>
              <a:rPr lang="en-US" sz="2099" b="1">
                <a:solidFill>
                  <a:srgbClr val="003780"/>
                </a:solidFill>
                <a:latin typeface="Montserrat Bold"/>
                <a:ea typeface="Montserrat Bold"/>
                <a:cs typeface="Montserrat Bold"/>
                <a:sym typeface="Montserrat Bold"/>
              </a:rPr>
              <a:t>Bekasi Selatan</a:t>
            </a:r>
          </a:p>
          <a:p>
            <a:pPr algn="l">
              <a:lnSpc>
                <a:spcPts val="2939"/>
              </a:lnSpc>
              <a:spcBef>
                <a:spcPct val="0"/>
              </a:spcBef>
            </a:pPr>
            <a:r>
              <a:rPr lang="en-US" sz="2099" b="1">
                <a:solidFill>
                  <a:srgbClr val="003780"/>
                </a:solidFill>
                <a:latin typeface="Montserrat Bold"/>
                <a:ea typeface="Montserrat Bold"/>
                <a:cs typeface="Montserrat Bold"/>
                <a:sym typeface="Montserrat Bold"/>
              </a:rPr>
              <a:t>Kota Bekasi</a:t>
            </a:r>
          </a:p>
        </p:txBody>
      </p:sp>
      <p:sp>
        <p:nvSpPr>
          <p:cNvPr id="18" name="TextBox 18"/>
          <p:cNvSpPr txBox="1"/>
          <p:nvPr/>
        </p:nvSpPr>
        <p:spPr>
          <a:xfrm>
            <a:off x="11070301" y="5686269"/>
            <a:ext cx="6188999" cy="356235"/>
          </a:xfrm>
          <a:prstGeom prst="rect">
            <a:avLst/>
          </a:prstGeom>
        </p:spPr>
        <p:txBody>
          <a:bodyPr lIns="0" tIns="0" rIns="0" bIns="0" rtlCol="0" anchor="t">
            <a:spAutoFit/>
          </a:bodyPr>
          <a:lstStyle/>
          <a:p>
            <a:pPr algn="l">
              <a:lnSpc>
                <a:spcPts val="2939"/>
              </a:lnSpc>
              <a:spcBef>
                <a:spcPct val="0"/>
              </a:spcBef>
            </a:pPr>
            <a:r>
              <a:rPr lang="en-US" sz="2099" b="1" dirty="0">
                <a:solidFill>
                  <a:srgbClr val="003780"/>
                </a:solidFill>
                <a:latin typeface="Montserrat Bold"/>
                <a:ea typeface="Montserrat Bold"/>
                <a:cs typeface="Montserrat Bold"/>
                <a:sym typeface="Montserrat Bold"/>
              </a:rPr>
              <a:t>www.kopjasinara.co.id</a:t>
            </a:r>
          </a:p>
        </p:txBody>
      </p:sp>
      <p:sp>
        <p:nvSpPr>
          <p:cNvPr id="19" name="TextBox 19"/>
          <p:cNvSpPr txBox="1"/>
          <p:nvPr/>
        </p:nvSpPr>
        <p:spPr>
          <a:xfrm>
            <a:off x="11070301" y="7271230"/>
            <a:ext cx="2321849" cy="356235"/>
          </a:xfrm>
          <a:prstGeom prst="rect">
            <a:avLst/>
          </a:prstGeom>
        </p:spPr>
        <p:txBody>
          <a:bodyPr lIns="0" tIns="0" rIns="0" bIns="0" rtlCol="0" anchor="t">
            <a:spAutoFit/>
          </a:bodyPr>
          <a:lstStyle/>
          <a:p>
            <a:pPr algn="l">
              <a:lnSpc>
                <a:spcPts val="2939"/>
              </a:lnSpc>
              <a:spcBef>
                <a:spcPct val="0"/>
              </a:spcBef>
            </a:pPr>
            <a:r>
              <a:rPr lang="en-US" sz="2099" b="1" dirty="0" err="1">
                <a:solidFill>
                  <a:srgbClr val="003780"/>
                </a:solidFill>
                <a:latin typeface="Montserrat Bold"/>
                <a:ea typeface="Montserrat Bold"/>
                <a:cs typeface="Montserrat Bold"/>
                <a:sym typeface="Montserrat Bold"/>
              </a:rPr>
              <a:t>kopjas_inara</a:t>
            </a:r>
            <a:endParaRPr lang="en-US" sz="2099" b="1" dirty="0">
              <a:solidFill>
                <a:srgbClr val="003780"/>
              </a:solidFill>
              <a:latin typeface="Montserrat Bold"/>
              <a:ea typeface="Montserrat Bold"/>
              <a:cs typeface="Montserrat Bold"/>
              <a:sym typeface="Montserrat Bold"/>
            </a:endParaRPr>
          </a:p>
        </p:txBody>
      </p:sp>
      <p:sp>
        <p:nvSpPr>
          <p:cNvPr id="20" name="TextBox 20"/>
          <p:cNvSpPr txBox="1"/>
          <p:nvPr/>
        </p:nvSpPr>
        <p:spPr>
          <a:xfrm>
            <a:off x="11070301" y="9061132"/>
            <a:ext cx="5369849" cy="345479"/>
          </a:xfrm>
          <a:prstGeom prst="rect">
            <a:avLst/>
          </a:prstGeom>
        </p:spPr>
        <p:txBody>
          <a:bodyPr lIns="0" tIns="0" rIns="0" bIns="0" rtlCol="0" anchor="t">
            <a:spAutoFit/>
          </a:bodyPr>
          <a:lstStyle/>
          <a:p>
            <a:pPr algn="l">
              <a:lnSpc>
                <a:spcPts val="2939"/>
              </a:lnSpc>
              <a:spcBef>
                <a:spcPct val="0"/>
              </a:spcBef>
            </a:pPr>
            <a:r>
              <a:rPr lang="en-US" sz="2099" b="1" dirty="0">
                <a:solidFill>
                  <a:srgbClr val="003780"/>
                </a:solidFill>
                <a:latin typeface="Montserrat Bold"/>
                <a:ea typeface="Montserrat Bold"/>
                <a:cs typeface="Montserrat Bold"/>
                <a:sym typeface="Montserrat Bold"/>
              </a:rPr>
              <a:t>kopjasinara@kopjasinara.co.id</a:t>
            </a:r>
          </a:p>
        </p:txBody>
      </p:sp>
      <p:sp>
        <p:nvSpPr>
          <p:cNvPr id="21" name="Freeform 21"/>
          <p:cNvSpPr/>
          <p:nvPr/>
        </p:nvSpPr>
        <p:spPr>
          <a:xfrm>
            <a:off x="9525000" y="3913826"/>
            <a:ext cx="951124" cy="951124"/>
          </a:xfrm>
          <a:custGeom>
            <a:avLst/>
            <a:gdLst/>
            <a:ahLst/>
            <a:cxnLst/>
            <a:rect l="l" t="t" r="r" b="b"/>
            <a:pathLst>
              <a:path w="951124" h="951124">
                <a:moveTo>
                  <a:pt x="0" y="0"/>
                </a:moveTo>
                <a:lnTo>
                  <a:pt x="951124" y="0"/>
                </a:lnTo>
                <a:lnTo>
                  <a:pt x="951124" y="951124"/>
                </a:lnTo>
                <a:lnTo>
                  <a:pt x="0" y="9511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TextBox 22"/>
          <p:cNvSpPr txBox="1"/>
          <p:nvPr/>
        </p:nvSpPr>
        <p:spPr>
          <a:xfrm>
            <a:off x="11070301" y="4218407"/>
            <a:ext cx="2198716" cy="371897"/>
          </a:xfrm>
          <a:prstGeom prst="rect">
            <a:avLst/>
          </a:prstGeom>
        </p:spPr>
        <p:txBody>
          <a:bodyPr lIns="0" tIns="0" rIns="0" bIns="0" rtlCol="0" anchor="t">
            <a:spAutoFit/>
          </a:bodyPr>
          <a:lstStyle/>
          <a:p>
            <a:pPr algn="l">
              <a:lnSpc>
                <a:spcPts val="2940"/>
              </a:lnSpc>
              <a:spcBef>
                <a:spcPct val="0"/>
              </a:spcBef>
            </a:pPr>
            <a:r>
              <a:rPr lang="en-US" sz="2100" b="1" dirty="0">
                <a:solidFill>
                  <a:srgbClr val="003780"/>
                </a:solidFill>
                <a:latin typeface="Montserrat Bold"/>
                <a:ea typeface="Montserrat Bold"/>
                <a:cs typeface="Montserrat Bold"/>
                <a:sym typeface="Montserrat Bold"/>
              </a:rPr>
              <a:t>0813 15000</a:t>
            </a:r>
            <a:r>
              <a:rPr lang="id-ID" sz="2100" b="1" dirty="0">
                <a:solidFill>
                  <a:srgbClr val="003780"/>
                </a:solidFill>
                <a:latin typeface="Montserrat Bold"/>
                <a:ea typeface="Montserrat Bold"/>
                <a:cs typeface="Montserrat Bold"/>
                <a:sym typeface="Montserrat Bold"/>
              </a:rPr>
              <a:t> </a:t>
            </a:r>
            <a:r>
              <a:rPr lang="en-US" sz="2100" b="1" dirty="0">
                <a:solidFill>
                  <a:srgbClr val="003780"/>
                </a:solidFill>
                <a:latin typeface="Montserrat Bold"/>
                <a:ea typeface="Montserrat Bold"/>
                <a:cs typeface="Montserrat Bold"/>
                <a:sym typeface="Montserrat Bold"/>
              </a:rPr>
              <a:t>2</a:t>
            </a:r>
            <a:r>
              <a:rPr lang="id-ID" sz="2100" b="1" dirty="0">
                <a:solidFill>
                  <a:srgbClr val="003780"/>
                </a:solidFill>
                <a:latin typeface="Montserrat Bold"/>
                <a:ea typeface="Montserrat Bold"/>
                <a:cs typeface="Montserrat Bold"/>
                <a:sym typeface="Montserrat Bold"/>
              </a:rPr>
              <a:t>6</a:t>
            </a:r>
            <a:r>
              <a:rPr lang="en-US" sz="2100" b="1" dirty="0">
                <a:solidFill>
                  <a:srgbClr val="003780"/>
                </a:solidFill>
                <a:latin typeface="Montserrat Bold"/>
                <a:ea typeface="Montserrat Bold"/>
                <a:cs typeface="Montserrat Bold"/>
                <a:sym typeface="Montserrat Bold"/>
              </a:rPr>
              <a:t>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7716678" y="3653020"/>
            <a:ext cx="2057020" cy="0"/>
          </a:xfrm>
          <a:prstGeom prst="line">
            <a:avLst/>
          </a:prstGeom>
          <a:ln w="57150" cap="rnd">
            <a:solidFill>
              <a:srgbClr val="FFFFFF"/>
            </a:solidFill>
            <a:prstDash val="solid"/>
            <a:headEnd type="none" w="sm" len="sm"/>
            <a:tailEnd type="none" w="sm" len="sm"/>
          </a:ln>
        </p:spPr>
      </p:sp>
      <p:sp>
        <p:nvSpPr>
          <p:cNvPr id="4" name="TextBox 4"/>
          <p:cNvSpPr txBox="1"/>
          <p:nvPr/>
        </p:nvSpPr>
        <p:spPr>
          <a:xfrm>
            <a:off x="7716678" y="1772981"/>
            <a:ext cx="2152958" cy="695627"/>
          </a:xfrm>
          <a:prstGeom prst="rect">
            <a:avLst/>
          </a:prstGeom>
        </p:spPr>
        <p:txBody>
          <a:bodyPr lIns="0" tIns="0" rIns="0" bIns="0" rtlCol="0" anchor="t">
            <a:spAutoFit/>
          </a:bodyPr>
          <a:lstStyle/>
          <a:p>
            <a:pPr algn="ctr">
              <a:lnSpc>
                <a:spcPts val="5758"/>
              </a:lnSpc>
            </a:pPr>
            <a:r>
              <a:rPr lang="en-US" sz="4113" b="1">
                <a:solidFill>
                  <a:srgbClr val="FFFFFF"/>
                </a:solidFill>
                <a:latin typeface="Montserrat Bold"/>
                <a:ea typeface="Montserrat Bold"/>
                <a:cs typeface="Montserrat Bold"/>
                <a:sym typeface="Montserrat Bold"/>
              </a:rPr>
              <a:t>Visi</a:t>
            </a:r>
          </a:p>
        </p:txBody>
      </p:sp>
      <p:grpSp>
        <p:nvGrpSpPr>
          <p:cNvPr id="5" name="Group 5"/>
          <p:cNvGrpSpPr/>
          <p:nvPr/>
        </p:nvGrpSpPr>
        <p:grpSpPr>
          <a:xfrm>
            <a:off x="16507395" y="1028700"/>
            <a:ext cx="751905" cy="7519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34140" y="530697"/>
            <a:ext cx="8938435" cy="8927262"/>
          </a:xfrm>
          <a:custGeom>
            <a:avLst/>
            <a:gdLst/>
            <a:ahLst/>
            <a:cxnLst/>
            <a:rect l="l" t="t" r="r" b="b"/>
            <a:pathLst>
              <a:path w="8938435" h="8927262">
                <a:moveTo>
                  <a:pt x="0" y="0"/>
                </a:moveTo>
                <a:lnTo>
                  <a:pt x="8938435" y="0"/>
                </a:lnTo>
                <a:lnTo>
                  <a:pt x="8938435" y="8927262"/>
                </a:lnTo>
                <a:lnTo>
                  <a:pt x="0" y="89272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2458553" y="2043859"/>
            <a:ext cx="4924750" cy="4850971"/>
          </a:xfrm>
          <a:custGeom>
            <a:avLst/>
            <a:gdLst/>
            <a:ahLst/>
            <a:cxnLst/>
            <a:rect l="l" t="t" r="r" b="b"/>
            <a:pathLst>
              <a:path w="4924750" h="4850971">
                <a:moveTo>
                  <a:pt x="0" y="0"/>
                </a:moveTo>
                <a:lnTo>
                  <a:pt x="4924750" y="0"/>
                </a:lnTo>
                <a:lnTo>
                  <a:pt x="4924750" y="4850971"/>
                </a:lnTo>
                <a:lnTo>
                  <a:pt x="0" y="4850971"/>
                </a:lnTo>
                <a:lnTo>
                  <a:pt x="0" y="0"/>
                </a:lnTo>
                <a:close/>
              </a:path>
            </a:pathLst>
          </a:custGeom>
          <a:blipFill>
            <a:blip r:embed="rId5"/>
            <a:stretch>
              <a:fillRect/>
            </a:stretch>
          </a:blipFill>
        </p:spPr>
      </p:sp>
      <p:grpSp>
        <p:nvGrpSpPr>
          <p:cNvPr id="10" name="Group 10"/>
          <p:cNvGrpSpPr/>
          <p:nvPr/>
        </p:nvGrpSpPr>
        <p:grpSpPr>
          <a:xfrm>
            <a:off x="8983657" y="555160"/>
            <a:ext cx="3535405" cy="1225444"/>
            <a:chOff x="0" y="0"/>
            <a:chExt cx="931136" cy="322751"/>
          </a:xfrm>
        </p:grpSpPr>
        <p:sp>
          <p:nvSpPr>
            <p:cNvPr id="11" name="Freeform 11"/>
            <p:cNvSpPr/>
            <p:nvPr/>
          </p:nvSpPr>
          <p:spPr>
            <a:xfrm>
              <a:off x="0" y="0"/>
              <a:ext cx="931136" cy="322751"/>
            </a:xfrm>
            <a:custGeom>
              <a:avLst/>
              <a:gdLst/>
              <a:ahLst/>
              <a:cxnLst/>
              <a:rect l="l" t="t" r="r" b="b"/>
              <a:pathLst>
                <a:path w="931136" h="322751">
                  <a:moveTo>
                    <a:pt x="161375" y="0"/>
                  </a:moveTo>
                  <a:lnTo>
                    <a:pt x="769760" y="0"/>
                  </a:lnTo>
                  <a:cubicBezTo>
                    <a:pt x="858885" y="0"/>
                    <a:pt x="931136" y="72250"/>
                    <a:pt x="931136" y="161375"/>
                  </a:cubicBezTo>
                  <a:lnTo>
                    <a:pt x="931136" y="161375"/>
                  </a:lnTo>
                  <a:cubicBezTo>
                    <a:pt x="931136" y="250501"/>
                    <a:pt x="858885" y="322751"/>
                    <a:pt x="769760" y="322751"/>
                  </a:cubicBezTo>
                  <a:lnTo>
                    <a:pt x="161375" y="322751"/>
                  </a:lnTo>
                  <a:cubicBezTo>
                    <a:pt x="72250" y="322751"/>
                    <a:pt x="0" y="250501"/>
                    <a:pt x="0" y="161375"/>
                  </a:cubicBezTo>
                  <a:lnTo>
                    <a:pt x="0" y="161375"/>
                  </a:lnTo>
                  <a:cubicBezTo>
                    <a:pt x="0" y="72250"/>
                    <a:pt x="72250" y="0"/>
                    <a:pt x="161375" y="0"/>
                  </a:cubicBezTo>
                  <a:close/>
                </a:path>
              </a:pathLst>
            </a:custGeom>
            <a:gradFill rotWithShape="1">
              <a:gsLst>
                <a:gs pos="0">
                  <a:srgbClr val="003780">
                    <a:alpha val="100000"/>
                  </a:srgbClr>
                </a:gs>
                <a:gs pos="100000">
                  <a:srgbClr val="011F47">
                    <a:alpha val="100000"/>
                  </a:srgbClr>
                </a:gs>
              </a:gsLst>
              <a:lin ang="5400000"/>
            </a:gradFill>
          </p:spPr>
        </p:sp>
        <p:sp>
          <p:nvSpPr>
            <p:cNvPr id="12" name="TextBox 12"/>
            <p:cNvSpPr txBox="1"/>
            <p:nvPr/>
          </p:nvSpPr>
          <p:spPr>
            <a:xfrm>
              <a:off x="0" y="-38100"/>
              <a:ext cx="931136" cy="360851"/>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009451" y="637657"/>
            <a:ext cx="1312366" cy="936625"/>
          </a:xfrm>
          <a:prstGeom prst="rect">
            <a:avLst/>
          </a:prstGeom>
        </p:spPr>
        <p:txBody>
          <a:bodyPr lIns="0" tIns="0" rIns="0" bIns="0" rtlCol="0" anchor="t">
            <a:spAutoFit/>
          </a:bodyPr>
          <a:lstStyle/>
          <a:p>
            <a:pPr algn="ctr">
              <a:lnSpc>
                <a:spcPts val="7699"/>
              </a:lnSpc>
              <a:spcBef>
                <a:spcPct val="0"/>
              </a:spcBef>
            </a:pPr>
            <a:r>
              <a:rPr lang="en-US" sz="5499" b="1">
                <a:solidFill>
                  <a:srgbClr val="FFFFFF"/>
                </a:solidFill>
                <a:latin typeface="Montserrat Bold"/>
                <a:ea typeface="Montserrat Bold"/>
                <a:cs typeface="Montserrat Bold"/>
                <a:sym typeface="Montserrat Bold"/>
              </a:rPr>
              <a:t>Visi</a:t>
            </a:r>
          </a:p>
        </p:txBody>
      </p:sp>
      <p:sp>
        <p:nvSpPr>
          <p:cNvPr id="14" name="TextBox 14"/>
          <p:cNvSpPr txBox="1"/>
          <p:nvPr/>
        </p:nvSpPr>
        <p:spPr>
          <a:xfrm>
            <a:off x="9144000" y="2130319"/>
            <a:ext cx="8674098" cy="1233956"/>
          </a:xfrm>
          <a:prstGeom prst="rect">
            <a:avLst/>
          </a:prstGeom>
        </p:spPr>
        <p:txBody>
          <a:bodyPr lIns="0" tIns="0" rIns="0" bIns="0" rtlCol="0" anchor="t">
            <a:spAutoFit/>
          </a:bodyPr>
          <a:lstStyle/>
          <a:p>
            <a:pPr algn="l">
              <a:lnSpc>
                <a:spcPts val="2494"/>
              </a:lnSpc>
              <a:spcBef>
                <a:spcPct val="0"/>
              </a:spcBef>
            </a:pPr>
            <a:r>
              <a:rPr lang="en-US" sz="1781" b="1">
                <a:solidFill>
                  <a:srgbClr val="000000"/>
                </a:solidFill>
                <a:latin typeface="Montserrat Bold"/>
                <a:ea typeface="Montserrat Bold"/>
                <a:cs typeface="Montserrat Bold"/>
                <a:sym typeface="Montserrat Bold"/>
              </a:rPr>
              <a:t>Mewujudkan koperasi yang mandiri, handal, profesional dan terpercaya serta menjadi mitra usaha yang amanah dalam meningkatkan kesejahteraan anggota koperasi pada khusunya dan masyarakat luas secara umum.</a:t>
            </a:r>
          </a:p>
        </p:txBody>
      </p:sp>
      <p:grpSp>
        <p:nvGrpSpPr>
          <p:cNvPr id="15" name="Group 15"/>
          <p:cNvGrpSpPr/>
          <p:nvPr/>
        </p:nvGrpSpPr>
        <p:grpSpPr>
          <a:xfrm>
            <a:off x="9153525" y="3879956"/>
            <a:ext cx="3535405" cy="1225444"/>
            <a:chOff x="0" y="0"/>
            <a:chExt cx="931136" cy="322751"/>
          </a:xfrm>
        </p:grpSpPr>
        <p:sp>
          <p:nvSpPr>
            <p:cNvPr id="16" name="Freeform 16"/>
            <p:cNvSpPr/>
            <p:nvPr/>
          </p:nvSpPr>
          <p:spPr>
            <a:xfrm>
              <a:off x="0" y="0"/>
              <a:ext cx="931136" cy="322751"/>
            </a:xfrm>
            <a:custGeom>
              <a:avLst/>
              <a:gdLst/>
              <a:ahLst/>
              <a:cxnLst/>
              <a:rect l="l" t="t" r="r" b="b"/>
              <a:pathLst>
                <a:path w="931136" h="322751">
                  <a:moveTo>
                    <a:pt x="161375" y="0"/>
                  </a:moveTo>
                  <a:lnTo>
                    <a:pt x="769760" y="0"/>
                  </a:lnTo>
                  <a:cubicBezTo>
                    <a:pt x="858885" y="0"/>
                    <a:pt x="931136" y="72250"/>
                    <a:pt x="931136" y="161375"/>
                  </a:cubicBezTo>
                  <a:lnTo>
                    <a:pt x="931136" y="161375"/>
                  </a:lnTo>
                  <a:cubicBezTo>
                    <a:pt x="931136" y="250501"/>
                    <a:pt x="858885" y="322751"/>
                    <a:pt x="769760" y="322751"/>
                  </a:cubicBezTo>
                  <a:lnTo>
                    <a:pt x="161375" y="322751"/>
                  </a:lnTo>
                  <a:cubicBezTo>
                    <a:pt x="72250" y="322751"/>
                    <a:pt x="0" y="250501"/>
                    <a:pt x="0" y="161375"/>
                  </a:cubicBezTo>
                  <a:lnTo>
                    <a:pt x="0" y="161375"/>
                  </a:lnTo>
                  <a:cubicBezTo>
                    <a:pt x="0" y="72250"/>
                    <a:pt x="72250" y="0"/>
                    <a:pt x="161375" y="0"/>
                  </a:cubicBezTo>
                  <a:close/>
                </a:path>
              </a:pathLst>
            </a:custGeom>
            <a:gradFill rotWithShape="1">
              <a:gsLst>
                <a:gs pos="0">
                  <a:srgbClr val="003780">
                    <a:alpha val="100000"/>
                  </a:srgbClr>
                </a:gs>
                <a:gs pos="100000">
                  <a:srgbClr val="011F47">
                    <a:alpha val="100000"/>
                  </a:srgbClr>
                </a:gs>
              </a:gsLst>
              <a:lin ang="5400000"/>
            </a:gradFill>
          </p:spPr>
        </p:sp>
        <p:sp>
          <p:nvSpPr>
            <p:cNvPr id="17" name="TextBox 17"/>
            <p:cNvSpPr txBox="1"/>
            <p:nvPr/>
          </p:nvSpPr>
          <p:spPr>
            <a:xfrm>
              <a:off x="0" y="-38100"/>
              <a:ext cx="931136" cy="360851"/>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106294" y="3962453"/>
            <a:ext cx="1458417" cy="936625"/>
          </a:xfrm>
          <a:prstGeom prst="rect">
            <a:avLst/>
          </a:prstGeom>
        </p:spPr>
        <p:txBody>
          <a:bodyPr lIns="0" tIns="0" rIns="0" bIns="0" rtlCol="0" anchor="t">
            <a:spAutoFit/>
          </a:bodyPr>
          <a:lstStyle/>
          <a:p>
            <a:pPr algn="ctr">
              <a:lnSpc>
                <a:spcPts val="7699"/>
              </a:lnSpc>
              <a:spcBef>
                <a:spcPct val="0"/>
              </a:spcBef>
            </a:pPr>
            <a:r>
              <a:rPr lang="en-US" sz="5499" b="1">
                <a:solidFill>
                  <a:srgbClr val="FFFFFF"/>
                </a:solidFill>
                <a:latin typeface="Montserrat Bold"/>
                <a:ea typeface="Montserrat Bold"/>
                <a:cs typeface="Montserrat Bold"/>
                <a:sym typeface="Montserrat Bold"/>
              </a:rPr>
              <a:t>Misi</a:t>
            </a:r>
          </a:p>
        </p:txBody>
      </p:sp>
      <p:sp>
        <p:nvSpPr>
          <p:cNvPr id="19" name="TextBox 19"/>
          <p:cNvSpPr txBox="1"/>
          <p:nvPr/>
        </p:nvSpPr>
        <p:spPr>
          <a:xfrm>
            <a:off x="10664031" y="5343525"/>
            <a:ext cx="7154067" cy="65659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Montserrat Bold"/>
                <a:ea typeface="Montserrat Bold"/>
                <a:cs typeface="Montserrat Bold"/>
                <a:sym typeface="Montserrat Bold"/>
              </a:rPr>
              <a:t>Menyelenggarakan pelayanan yang profesional kepada anggota koperasi </a:t>
            </a:r>
          </a:p>
        </p:txBody>
      </p:sp>
      <p:sp>
        <p:nvSpPr>
          <p:cNvPr id="20" name="Freeform 20"/>
          <p:cNvSpPr/>
          <p:nvPr/>
        </p:nvSpPr>
        <p:spPr>
          <a:xfrm>
            <a:off x="9686295" y="5451659"/>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21"/>
          <p:cNvSpPr txBox="1"/>
          <p:nvPr/>
        </p:nvSpPr>
        <p:spPr>
          <a:xfrm>
            <a:off x="10664031" y="6238240"/>
            <a:ext cx="7154067" cy="65659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Montserrat Bold"/>
                <a:ea typeface="Montserrat Bold"/>
                <a:cs typeface="Montserrat Bold"/>
                <a:sym typeface="Montserrat Bold"/>
              </a:rPr>
              <a:t>Mengembangkan dan meningkatkan kemampuan sumber daya manusia koperasi dalam era digital </a:t>
            </a:r>
          </a:p>
        </p:txBody>
      </p:sp>
      <p:sp>
        <p:nvSpPr>
          <p:cNvPr id="22" name="Freeform 22"/>
          <p:cNvSpPr/>
          <p:nvPr/>
        </p:nvSpPr>
        <p:spPr>
          <a:xfrm>
            <a:off x="9686295" y="6362985"/>
            <a:ext cx="839999" cy="445199"/>
          </a:xfrm>
          <a:custGeom>
            <a:avLst/>
            <a:gdLst/>
            <a:ahLst/>
            <a:cxnLst/>
            <a:rect l="l" t="t" r="r" b="b"/>
            <a:pathLst>
              <a:path w="839999" h="445199">
                <a:moveTo>
                  <a:pt x="0" y="0"/>
                </a:moveTo>
                <a:lnTo>
                  <a:pt x="839999" y="0"/>
                </a:lnTo>
                <a:lnTo>
                  <a:pt x="839999" y="445200"/>
                </a:lnTo>
                <a:lnTo>
                  <a:pt x="0" y="445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TextBox 23"/>
          <p:cNvSpPr txBox="1"/>
          <p:nvPr/>
        </p:nvSpPr>
        <p:spPr>
          <a:xfrm>
            <a:off x="10664031" y="7166536"/>
            <a:ext cx="7154067" cy="65659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Montserrat Bold"/>
                <a:ea typeface="Montserrat Bold"/>
                <a:cs typeface="Montserrat Bold"/>
                <a:sym typeface="Montserrat Bold"/>
              </a:rPr>
              <a:t>Menerapkan prinsip kehati-hatian dalam menjalankan usaha koperasi </a:t>
            </a:r>
          </a:p>
        </p:txBody>
      </p:sp>
      <p:sp>
        <p:nvSpPr>
          <p:cNvPr id="24" name="Freeform 24"/>
          <p:cNvSpPr/>
          <p:nvPr/>
        </p:nvSpPr>
        <p:spPr>
          <a:xfrm>
            <a:off x="9695820" y="7284435"/>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10664031" y="8166026"/>
            <a:ext cx="7154067" cy="65659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Montserrat Bold"/>
                <a:ea typeface="Montserrat Bold"/>
                <a:cs typeface="Montserrat Bold"/>
                <a:sym typeface="Montserrat Bold"/>
              </a:rPr>
              <a:t>Membangun kemitraan dengan semua pihak yang saling menguntungkan </a:t>
            </a:r>
          </a:p>
        </p:txBody>
      </p:sp>
      <p:sp>
        <p:nvSpPr>
          <p:cNvPr id="26" name="Freeform 26"/>
          <p:cNvSpPr/>
          <p:nvPr/>
        </p:nvSpPr>
        <p:spPr>
          <a:xfrm>
            <a:off x="9695820" y="8260356"/>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2162360">
            <a:off x="5941950" y="-2649770"/>
            <a:ext cx="11604120" cy="12218208"/>
          </a:xfrm>
          <a:custGeom>
            <a:avLst/>
            <a:gdLst/>
            <a:ahLst/>
            <a:cxnLst/>
            <a:rect l="l" t="t" r="r" b="b"/>
            <a:pathLst>
              <a:path w="11604120" h="12218208">
                <a:moveTo>
                  <a:pt x="0" y="0"/>
                </a:moveTo>
                <a:lnTo>
                  <a:pt x="11604120" y="0"/>
                </a:lnTo>
                <a:lnTo>
                  <a:pt x="11604120" y="12218208"/>
                </a:lnTo>
                <a:lnTo>
                  <a:pt x="0" y="12218208"/>
                </a:lnTo>
                <a:lnTo>
                  <a:pt x="0" y="0"/>
                </a:lnTo>
                <a:close/>
              </a:path>
            </a:pathLst>
          </a:custGeom>
          <a:blipFill>
            <a:blip r:embed="rId3">
              <a:alphaModFix amt="74000"/>
            </a:blip>
            <a:stretch>
              <a:fillRect l="-2645" r="-2645"/>
            </a:stretch>
          </a:blipFill>
        </p:spPr>
      </p:sp>
      <p:sp>
        <p:nvSpPr>
          <p:cNvPr id="4" name="Freeform 4"/>
          <p:cNvSpPr/>
          <p:nvPr/>
        </p:nvSpPr>
        <p:spPr>
          <a:xfrm rot="643619">
            <a:off x="9436069" y="-541100"/>
            <a:ext cx="11604120" cy="12218208"/>
          </a:xfrm>
          <a:custGeom>
            <a:avLst/>
            <a:gdLst/>
            <a:ahLst/>
            <a:cxnLst/>
            <a:rect l="l" t="t" r="r" b="b"/>
            <a:pathLst>
              <a:path w="11604120" h="12218208">
                <a:moveTo>
                  <a:pt x="0" y="0"/>
                </a:moveTo>
                <a:lnTo>
                  <a:pt x="11604119" y="0"/>
                </a:lnTo>
                <a:lnTo>
                  <a:pt x="11604119" y="12218208"/>
                </a:lnTo>
                <a:lnTo>
                  <a:pt x="0" y="12218208"/>
                </a:lnTo>
                <a:lnTo>
                  <a:pt x="0" y="0"/>
                </a:lnTo>
                <a:close/>
              </a:path>
            </a:pathLst>
          </a:custGeom>
          <a:blipFill>
            <a:blip r:embed="rId3">
              <a:alphaModFix amt="74000"/>
            </a:blip>
            <a:stretch>
              <a:fillRect l="-2645" r="-2645"/>
            </a:stretch>
          </a:blipFill>
        </p:spPr>
      </p:sp>
      <p:sp>
        <p:nvSpPr>
          <p:cNvPr id="5" name="Freeform 5"/>
          <p:cNvSpPr/>
          <p:nvPr/>
        </p:nvSpPr>
        <p:spPr>
          <a:xfrm>
            <a:off x="15206301" y="523054"/>
            <a:ext cx="2655573" cy="2652253"/>
          </a:xfrm>
          <a:custGeom>
            <a:avLst/>
            <a:gdLst/>
            <a:ahLst/>
            <a:cxnLst/>
            <a:rect l="l" t="t" r="r" b="b"/>
            <a:pathLst>
              <a:path w="2655573" h="2652253">
                <a:moveTo>
                  <a:pt x="0" y="0"/>
                </a:moveTo>
                <a:lnTo>
                  <a:pt x="2655573" y="0"/>
                </a:lnTo>
                <a:lnTo>
                  <a:pt x="2655573" y="2652254"/>
                </a:lnTo>
                <a:lnTo>
                  <a:pt x="0" y="2652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5806057" y="857829"/>
            <a:ext cx="1532261" cy="1509306"/>
          </a:xfrm>
          <a:custGeom>
            <a:avLst/>
            <a:gdLst/>
            <a:ahLst/>
            <a:cxnLst/>
            <a:rect l="l" t="t" r="r" b="b"/>
            <a:pathLst>
              <a:path w="1532261" h="1509306">
                <a:moveTo>
                  <a:pt x="0" y="0"/>
                </a:moveTo>
                <a:lnTo>
                  <a:pt x="1532261" y="0"/>
                </a:lnTo>
                <a:lnTo>
                  <a:pt x="1532261" y="1509305"/>
                </a:lnTo>
                <a:lnTo>
                  <a:pt x="0" y="1509305"/>
                </a:lnTo>
                <a:lnTo>
                  <a:pt x="0" y="0"/>
                </a:lnTo>
                <a:close/>
              </a:path>
            </a:pathLst>
          </a:custGeom>
          <a:blipFill>
            <a:blip r:embed="rId6"/>
            <a:stretch>
              <a:fillRect/>
            </a:stretch>
          </a:blipFill>
        </p:spPr>
      </p:sp>
      <p:grpSp>
        <p:nvGrpSpPr>
          <p:cNvPr id="7" name="Group 7"/>
          <p:cNvGrpSpPr/>
          <p:nvPr/>
        </p:nvGrpSpPr>
        <p:grpSpPr>
          <a:xfrm>
            <a:off x="400364" y="430104"/>
            <a:ext cx="9947360" cy="1456507"/>
            <a:chOff x="0" y="0"/>
            <a:chExt cx="2619881" cy="383607"/>
          </a:xfrm>
        </p:grpSpPr>
        <p:sp>
          <p:nvSpPr>
            <p:cNvPr id="8" name="Freeform 8"/>
            <p:cNvSpPr/>
            <p:nvPr/>
          </p:nvSpPr>
          <p:spPr>
            <a:xfrm>
              <a:off x="0" y="0"/>
              <a:ext cx="2619881" cy="383607"/>
            </a:xfrm>
            <a:custGeom>
              <a:avLst/>
              <a:gdLst/>
              <a:ahLst/>
              <a:cxnLst/>
              <a:rect l="l" t="t" r="r" b="b"/>
              <a:pathLst>
                <a:path w="2619881" h="383607">
                  <a:moveTo>
                    <a:pt x="77829" y="0"/>
                  </a:moveTo>
                  <a:lnTo>
                    <a:pt x="2542052" y="0"/>
                  </a:lnTo>
                  <a:cubicBezTo>
                    <a:pt x="2585036" y="0"/>
                    <a:pt x="2619881" y="34845"/>
                    <a:pt x="2619881" y="77829"/>
                  </a:cubicBezTo>
                  <a:lnTo>
                    <a:pt x="2619881" y="305778"/>
                  </a:lnTo>
                  <a:cubicBezTo>
                    <a:pt x="2619881" y="326419"/>
                    <a:pt x="2611681" y="346215"/>
                    <a:pt x="2597085" y="360811"/>
                  </a:cubicBezTo>
                  <a:cubicBezTo>
                    <a:pt x="2582490" y="375407"/>
                    <a:pt x="2562694" y="383607"/>
                    <a:pt x="2542052" y="383607"/>
                  </a:cubicBezTo>
                  <a:lnTo>
                    <a:pt x="77829" y="383607"/>
                  </a:lnTo>
                  <a:cubicBezTo>
                    <a:pt x="34845" y="383607"/>
                    <a:pt x="0" y="348762"/>
                    <a:pt x="0" y="305778"/>
                  </a:cubicBezTo>
                  <a:lnTo>
                    <a:pt x="0" y="77829"/>
                  </a:lnTo>
                  <a:cubicBezTo>
                    <a:pt x="0" y="34845"/>
                    <a:pt x="34845" y="0"/>
                    <a:pt x="77829" y="0"/>
                  </a:cubicBezTo>
                  <a:close/>
                </a:path>
              </a:pathLst>
            </a:custGeom>
            <a:gradFill rotWithShape="1">
              <a:gsLst>
                <a:gs pos="0">
                  <a:srgbClr val="003780">
                    <a:alpha val="100000"/>
                  </a:srgbClr>
                </a:gs>
                <a:gs pos="100000">
                  <a:srgbClr val="011F47">
                    <a:alpha val="100000"/>
                  </a:srgbClr>
                </a:gs>
              </a:gsLst>
              <a:lin ang="5400000"/>
            </a:gradFill>
          </p:spPr>
        </p:sp>
        <p:sp>
          <p:nvSpPr>
            <p:cNvPr id="9" name="TextBox 9"/>
            <p:cNvSpPr txBox="1"/>
            <p:nvPr/>
          </p:nvSpPr>
          <p:spPr>
            <a:xfrm>
              <a:off x="0" y="-133350"/>
              <a:ext cx="2619881" cy="516957"/>
            </a:xfrm>
            <a:prstGeom prst="rect">
              <a:avLst/>
            </a:prstGeom>
          </p:spPr>
          <p:txBody>
            <a:bodyPr lIns="50800" tIns="50800" rIns="50800" bIns="50800" rtlCol="0" anchor="ctr"/>
            <a:lstStyle/>
            <a:p>
              <a:pPr algn="ctr">
                <a:lnSpc>
                  <a:spcPts val="9799"/>
                </a:lnSpc>
              </a:pPr>
              <a:endParaRPr/>
            </a:p>
          </p:txBody>
        </p:sp>
      </p:grpSp>
      <p:sp>
        <p:nvSpPr>
          <p:cNvPr id="10" name="Freeform 10"/>
          <p:cNvSpPr/>
          <p:nvPr/>
        </p:nvSpPr>
        <p:spPr>
          <a:xfrm>
            <a:off x="347900" y="4350844"/>
            <a:ext cx="839999" cy="445199"/>
          </a:xfrm>
          <a:custGeom>
            <a:avLst/>
            <a:gdLst/>
            <a:ahLst/>
            <a:cxnLst/>
            <a:rect l="l" t="t" r="r" b="b"/>
            <a:pathLst>
              <a:path w="839999" h="445199">
                <a:moveTo>
                  <a:pt x="0" y="0"/>
                </a:moveTo>
                <a:lnTo>
                  <a:pt x="839999" y="0"/>
                </a:lnTo>
                <a:lnTo>
                  <a:pt x="839999" y="445200"/>
                </a:lnTo>
                <a:lnTo>
                  <a:pt x="0" y="445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406206" y="5460301"/>
            <a:ext cx="839999" cy="445199"/>
          </a:xfrm>
          <a:custGeom>
            <a:avLst/>
            <a:gdLst/>
            <a:ahLst/>
            <a:cxnLst/>
            <a:rect l="l" t="t" r="r" b="b"/>
            <a:pathLst>
              <a:path w="839999" h="445199">
                <a:moveTo>
                  <a:pt x="0" y="0"/>
                </a:moveTo>
                <a:lnTo>
                  <a:pt x="839999" y="0"/>
                </a:lnTo>
                <a:lnTo>
                  <a:pt x="839999" y="445200"/>
                </a:lnTo>
                <a:lnTo>
                  <a:pt x="0" y="445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357768" y="7212901"/>
            <a:ext cx="839999" cy="445199"/>
          </a:xfrm>
          <a:custGeom>
            <a:avLst/>
            <a:gdLst/>
            <a:ahLst/>
            <a:cxnLst/>
            <a:rect l="l" t="t" r="r" b="b"/>
            <a:pathLst>
              <a:path w="839999" h="445199">
                <a:moveTo>
                  <a:pt x="0" y="0"/>
                </a:moveTo>
                <a:lnTo>
                  <a:pt x="839999" y="0"/>
                </a:lnTo>
                <a:lnTo>
                  <a:pt x="839999" y="445200"/>
                </a:lnTo>
                <a:lnTo>
                  <a:pt x="0" y="445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20669" y="9182100"/>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519350" y="3006908"/>
            <a:ext cx="7623849" cy="854075"/>
          </a:xfrm>
          <a:prstGeom prst="rect">
            <a:avLst/>
          </a:prstGeom>
        </p:spPr>
        <p:txBody>
          <a:bodyPr lIns="0" tIns="0" rIns="0" bIns="0" rtlCol="0" anchor="t">
            <a:spAutoFit/>
          </a:bodyPr>
          <a:lstStyle/>
          <a:p>
            <a:pPr algn="l">
              <a:lnSpc>
                <a:spcPts val="7000"/>
              </a:lnSpc>
              <a:spcBef>
                <a:spcPct val="0"/>
              </a:spcBef>
            </a:pPr>
            <a:r>
              <a:rPr lang="en-US" sz="5000" b="1">
                <a:solidFill>
                  <a:srgbClr val="000000"/>
                </a:solidFill>
                <a:latin typeface="Montserrat Bold"/>
                <a:ea typeface="Montserrat Bold"/>
                <a:cs typeface="Montserrat Bold"/>
                <a:sym typeface="Montserrat Bold"/>
              </a:rPr>
              <a:t>KETUA</a:t>
            </a:r>
          </a:p>
        </p:txBody>
      </p:sp>
      <p:grpSp>
        <p:nvGrpSpPr>
          <p:cNvPr id="15" name="Group 15"/>
          <p:cNvGrpSpPr/>
          <p:nvPr/>
        </p:nvGrpSpPr>
        <p:grpSpPr>
          <a:xfrm>
            <a:off x="528875" y="2994377"/>
            <a:ext cx="7452399" cy="123348"/>
            <a:chOff x="0" y="0"/>
            <a:chExt cx="2457416" cy="40674"/>
          </a:xfrm>
        </p:grpSpPr>
        <p:sp>
          <p:nvSpPr>
            <p:cNvPr id="16" name="Freeform 16"/>
            <p:cNvSpPr/>
            <p:nvPr/>
          </p:nvSpPr>
          <p:spPr>
            <a:xfrm>
              <a:off x="0" y="0"/>
              <a:ext cx="2457416" cy="40674"/>
            </a:xfrm>
            <a:custGeom>
              <a:avLst/>
              <a:gdLst/>
              <a:ahLst/>
              <a:cxnLst/>
              <a:rect l="l" t="t" r="r" b="b"/>
              <a:pathLst>
                <a:path w="2457416" h="40674">
                  <a:moveTo>
                    <a:pt x="20337" y="0"/>
                  </a:moveTo>
                  <a:lnTo>
                    <a:pt x="2437079" y="0"/>
                  </a:lnTo>
                  <a:cubicBezTo>
                    <a:pt x="2448311" y="0"/>
                    <a:pt x="2457416" y="9105"/>
                    <a:pt x="2457416" y="20337"/>
                  </a:cubicBezTo>
                  <a:lnTo>
                    <a:pt x="2457416" y="20337"/>
                  </a:lnTo>
                  <a:cubicBezTo>
                    <a:pt x="2457416" y="25731"/>
                    <a:pt x="2455273" y="30903"/>
                    <a:pt x="2451459" y="34717"/>
                  </a:cubicBezTo>
                  <a:cubicBezTo>
                    <a:pt x="2447646" y="38531"/>
                    <a:pt x="2442473" y="40674"/>
                    <a:pt x="2437079" y="40674"/>
                  </a:cubicBezTo>
                  <a:lnTo>
                    <a:pt x="20337" y="40674"/>
                  </a:lnTo>
                  <a:cubicBezTo>
                    <a:pt x="9105" y="40674"/>
                    <a:pt x="0" y="31569"/>
                    <a:pt x="0" y="20337"/>
                  </a:cubicBezTo>
                  <a:lnTo>
                    <a:pt x="0" y="20337"/>
                  </a:lnTo>
                  <a:cubicBezTo>
                    <a:pt x="0" y="9105"/>
                    <a:pt x="9105" y="0"/>
                    <a:pt x="20337" y="0"/>
                  </a:cubicBezTo>
                  <a:close/>
                </a:path>
              </a:pathLst>
            </a:custGeom>
            <a:solidFill>
              <a:srgbClr val="003780"/>
            </a:solidFill>
          </p:spPr>
        </p:sp>
        <p:sp>
          <p:nvSpPr>
            <p:cNvPr id="17" name="TextBox 17"/>
            <p:cNvSpPr txBox="1"/>
            <p:nvPr/>
          </p:nvSpPr>
          <p:spPr>
            <a:xfrm>
              <a:off x="0" y="-38100"/>
              <a:ext cx="2457416" cy="78774"/>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0538225" y="670801"/>
            <a:ext cx="7701503" cy="9730851"/>
          </a:xfrm>
          <a:custGeom>
            <a:avLst/>
            <a:gdLst/>
            <a:ahLst/>
            <a:cxnLst/>
            <a:rect l="l" t="t" r="r" b="b"/>
            <a:pathLst>
              <a:path w="7701503" h="9730851">
                <a:moveTo>
                  <a:pt x="0" y="0"/>
                </a:moveTo>
                <a:lnTo>
                  <a:pt x="7701503" y="0"/>
                </a:lnTo>
                <a:lnTo>
                  <a:pt x="7701503" y="9730851"/>
                </a:lnTo>
                <a:lnTo>
                  <a:pt x="0" y="9730851"/>
                </a:lnTo>
                <a:lnTo>
                  <a:pt x="0" y="0"/>
                </a:lnTo>
                <a:close/>
              </a:path>
            </a:pathLst>
          </a:custGeom>
          <a:blipFill>
            <a:blip r:embed="rId9"/>
            <a:stretch>
              <a:fillRect t="-23704" b="-15879"/>
            </a:stretch>
          </a:blipFill>
        </p:spPr>
      </p:sp>
      <p:sp>
        <p:nvSpPr>
          <p:cNvPr id="19" name="TextBox 19"/>
          <p:cNvSpPr txBox="1"/>
          <p:nvPr/>
        </p:nvSpPr>
        <p:spPr>
          <a:xfrm>
            <a:off x="767899" y="456782"/>
            <a:ext cx="9338395" cy="1193800"/>
          </a:xfrm>
          <a:prstGeom prst="rect">
            <a:avLst/>
          </a:prstGeom>
        </p:spPr>
        <p:txBody>
          <a:bodyPr lIns="0" tIns="0" rIns="0" bIns="0" rtlCol="0" anchor="t">
            <a:spAutoFit/>
          </a:bodyPr>
          <a:lstStyle/>
          <a:p>
            <a:pPr algn="l">
              <a:lnSpc>
                <a:spcPts val="9799"/>
              </a:lnSpc>
            </a:pPr>
            <a:r>
              <a:rPr lang="en-US" sz="6999" b="1">
                <a:solidFill>
                  <a:srgbClr val="FFCF01"/>
                </a:solidFill>
                <a:latin typeface="Montserrat Bold"/>
                <a:ea typeface="Montserrat Bold"/>
                <a:cs typeface="Montserrat Bold"/>
                <a:sym typeface="Montserrat Bold"/>
              </a:rPr>
              <a:t>PROFIL PENGURUS</a:t>
            </a:r>
          </a:p>
        </p:txBody>
      </p:sp>
      <p:sp>
        <p:nvSpPr>
          <p:cNvPr id="20" name="TextBox 20"/>
          <p:cNvSpPr txBox="1"/>
          <p:nvPr/>
        </p:nvSpPr>
        <p:spPr>
          <a:xfrm>
            <a:off x="1374793" y="4365808"/>
            <a:ext cx="8731501" cy="5963171"/>
          </a:xfrm>
          <a:prstGeom prst="rect">
            <a:avLst/>
          </a:prstGeom>
        </p:spPr>
        <p:txBody>
          <a:bodyPr wrap="square" lIns="0" tIns="0" rIns="0" bIns="0" rtlCol="0" anchor="t">
            <a:spAutoFit/>
          </a:bodyPr>
          <a:lstStyle/>
          <a:p>
            <a:pPr algn="just">
              <a:lnSpc>
                <a:spcPts val="3079"/>
              </a:lnSpc>
              <a:spcBef>
                <a:spcPct val="0"/>
              </a:spcBef>
            </a:pPr>
            <a:r>
              <a:rPr lang="id-ID" sz="2400" dirty="0">
                <a:solidFill>
                  <a:srgbClr val="000000"/>
                </a:solidFill>
                <a:latin typeface="Montserrat"/>
                <a:ea typeface="Montserrat"/>
                <a:cs typeface="Montserrat"/>
                <a:sym typeface="Montserrat"/>
              </a:rPr>
              <a:t>M</a:t>
            </a:r>
            <a:r>
              <a:rPr lang="en-US" sz="2400" dirty="0" err="1">
                <a:solidFill>
                  <a:srgbClr val="000000"/>
                </a:solidFill>
                <a:latin typeface="Montserrat"/>
                <a:ea typeface="Montserrat"/>
                <a:cs typeface="Montserrat"/>
                <a:sym typeface="Montserrat"/>
              </a:rPr>
              <a:t>emil</a:t>
            </a:r>
            <a:r>
              <a:rPr lang="id-ID" sz="2400" dirty="0">
                <a:solidFill>
                  <a:srgbClr val="000000"/>
                </a:solidFill>
                <a:latin typeface="Montserrat"/>
                <a:ea typeface="Montserrat"/>
                <a:cs typeface="Montserrat"/>
                <a:sym typeface="Montserrat"/>
              </a:rPr>
              <a:t>i</a:t>
            </a:r>
            <a:r>
              <a:rPr lang="en-US" sz="2400" dirty="0" err="1">
                <a:solidFill>
                  <a:srgbClr val="000000"/>
                </a:solidFill>
                <a:latin typeface="Montserrat"/>
                <a:ea typeface="Montserrat"/>
                <a:cs typeface="Montserrat"/>
                <a:sym typeface="Montserrat"/>
              </a:rPr>
              <a:t>ki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pengalaman</a:t>
            </a:r>
            <a:r>
              <a:rPr lang="en-US" sz="2400" dirty="0">
                <a:solidFill>
                  <a:srgbClr val="000000"/>
                </a:solidFill>
                <a:latin typeface="Montserrat"/>
                <a:ea typeface="Montserrat"/>
                <a:cs typeface="Montserrat"/>
                <a:sym typeface="Montserrat"/>
              </a:rPr>
              <a:t> di </a:t>
            </a:r>
            <a:r>
              <a:rPr lang="en-US" sz="2400" dirty="0" err="1">
                <a:solidFill>
                  <a:srgbClr val="000000"/>
                </a:solidFill>
                <a:latin typeface="Montserrat"/>
                <a:ea typeface="Montserrat"/>
                <a:cs typeface="Montserrat"/>
                <a:sym typeface="Montserrat"/>
              </a:rPr>
              <a:t>perbankan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selama</a:t>
            </a:r>
            <a:r>
              <a:rPr lang="en-US" sz="2400" dirty="0">
                <a:solidFill>
                  <a:srgbClr val="000000"/>
                </a:solidFill>
                <a:latin typeface="Montserrat"/>
                <a:ea typeface="Montserrat"/>
                <a:cs typeface="Montserrat"/>
                <a:sym typeface="Montserrat"/>
              </a:rPr>
              <a:t> 29 </a:t>
            </a:r>
            <a:r>
              <a:rPr lang="en-US" sz="2400" dirty="0" err="1">
                <a:solidFill>
                  <a:srgbClr val="000000"/>
                </a:solidFill>
                <a:latin typeface="Montserrat"/>
                <a:ea typeface="Montserrat"/>
                <a:cs typeface="Montserrat"/>
                <a:sym typeface="Montserrat"/>
              </a:rPr>
              <a:t>tahun</a:t>
            </a:r>
            <a:r>
              <a:rPr lang="en-US" sz="2400" dirty="0">
                <a:solidFill>
                  <a:srgbClr val="000000"/>
                </a:solidFill>
                <a:latin typeface="Montserrat"/>
                <a:ea typeface="Montserrat"/>
                <a:cs typeface="Montserrat"/>
                <a:sym typeface="Montserrat"/>
              </a:rPr>
              <a:t>;</a:t>
            </a:r>
          </a:p>
          <a:p>
            <a:pPr algn="just">
              <a:lnSpc>
                <a:spcPts val="3079"/>
              </a:lnSpc>
              <a:spcBef>
                <a:spcPct val="0"/>
              </a:spcBef>
            </a:pPr>
            <a:endParaRPr lang="id-ID" sz="2400" dirty="0">
              <a:solidFill>
                <a:srgbClr val="000000"/>
              </a:solidFill>
              <a:latin typeface="Montserrat"/>
              <a:ea typeface="Montserrat"/>
              <a:cs typeface="Montserrat"/>
              <a:sym typeface="Montserrat"/>
            </a:endParaRPr>
          </a:p>
          <a:p>
            <a:pPr algn="just">
              <a:lnSpc>
                <a:spcPts val="3079"/>
              </a:lnSpc>
              <a:spcBef>
                <a:spcPct val="0"/>
              </a:spcBef>
            </a:pPr>
            <a:r>
              <a:rPr lang="en-US" sz="2400" dirty="0" err="1">
                <a:solidFill>
                  <a:srgbClr val="000000"/>
                </a:solidFill>
                <a:latin typeface="Montserrat"/>
                <a:ea typeface="Montserrat"/>
                <a:cs typeface="Montserrat"/>
                <a:sym typeface="Montserrat"/>
              </a:rPr>
              <a:t>Memulai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karir</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perbankan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tahun</a:t>
            </a:r>
            <a:r>
              <a:rPr lang="en-US" sz="2400" dirty="0">
                <a:solidFill>
                  <a:srgbClr val="000000"/>
                </a:solidFill>
                <a:latin typeface="Montserrat"/>
                <a:ea typeface="Montserrat"/>
                <a:cs typeface="Montserrat"/>
                <a:sym typeface="Montserrat"/>
              </a:rPr>
              <a:t> 1992 di Bank </a:t>
            </a:r>
            <a:r>
              <a:rPr lang="en-US" sz="2400" dirty="0" err="1">
                <a:solidFill>
                  <a:srgbClr val="000000"/>
                </a:solidFill>
                <a:latin typeface="Montserrat"/>
                <a:ea typeface="Montserrat"/>
                <a:cs typeface="Montserrat"/>
                <a:sym typeface="Montserrat"/>
              </a:rPr>
              <a:t>Lautan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Berlian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Internasional</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sebagai</a:t>
            </a:r>
            <a:r>
              <a:rPr lang="en-US" sz="2400" dirty="0">
                <a:solidFill>
                  <a:srgbClr val="000000"/>
                </a:solidFill>
                <a:latin typeface="Montserrat"/>
                <a:ea typeface="Montserrat"/>
                <a:cs typeface="Montserrat"/>
                <a:sym typeface="Montserrat"/>
              </a:rPr>
              <a:t> Staff </a:t>
            </a:r>
            <a:r>
              <a:rPr lang="en-US" sz="2400" dirty="0" err="1">
                <a:solidFill>
                  <a:srgbClr val="000000"/>
                </a:solidFill>
                <a:latin typeface="Montserrat"/>
                <a:ea typeface="Montserrat"/>
                <a:cs typeface="Montserrat"/>
                <a:sym typeface="Montserrat"/>
              </a:rPr>
              <a:t>Operasional</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dan</a:t>
            </a:r>
            <a:r>
              <a:rPr lang="en-US" sz="2400" dirty="0">
                <a:solidFill>
                  <a:srgbClr val="000000"/>
                </a:solidFill>
                <a:latin typeface="Montserrat"/>
                <a:ea typeface="Montserrat"/>
                <a:cs typeface="Montserrat"/>
                <a:sym typeface="Montserrat"/>
              </a:rPr>
              <a:t> Account Officer;</a:t>
            </a:r>
          </a:p>
          <a:p>
            <a:pPr algn="just">
              <a:lnSpc>
                <a:spcPts val="3079"/>
              </a:lnSpc>
              <a:spcBef>
                <a:spcPct val="0"/>
              </a:spcBef>
            </a:pPr>
            <a:endParaRPr lang="en-US" sz="2400" dirty="0">
              <a:solidFill>
                <a:srgbClr val="000000"/>
              </a:solidFill>
              <a:latin typeface="Montserrat"/>
              <a:ea typeface="Montserrat"/>
              <a:cs typeface="Montserrat"/>
              <a:sym typeface="Montserrat"/>
            </a:endParaRPr>
          </a:p>
          <a:p>
            <a:pPr algn="just">
              <a:lnSpc>
                <a:spcPts val="3079"/>
              </a:lnSpc>
              <a:spcBef>
                <a:spcPct val="0"/>
              </a:spcBef>
            </a:pPr>
            <a:r>
              <a:rPr lang="en-US" sz="2400" dirty="0" err="1">
                <a:solidFill>
                  <a:srgbClr val="000000"/>
                </a:solidFill>
                <a:latin typeface="Montserrat"/>
                <a:ea typeface="Montserrat"/>
                <a:cs typeface="Montserrat"/>
                <a:sym typeface="Montserrat"/>
              </a:rPr>
              <a:t>Hingga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terakhir</a:t>
            </a:r>
            <a:r>
              <a:rPr lang="en-US" sz="2400" dirty="0">
                <a:solidFill>
                  <a:srgbClr val="000000"/>
                </a:solidFill>
                <a:latin typeface="Montserrat"/>
                <a:ea typeface="Montserrat"/>
                <a:cs typeface="Montserrat"/>
                <a:sym typeface="Montserrat"/>
              </a:rPr>
              <a:t> di Bank </a:t>
            </a:r>
            <a:r>
              <a:rPr lang="en-US" sz="2400" dirty="0" err="1">
                <a:solidFill>
                  <a:srgbClr val="000000"/>
                </a:solidFill>
                <a:latin typeface="Montserrat"/>
                <a:ea typeface="Montserrat"/>
                <a:cs typeface="Montserrat"/>
                <a:sym typeface="Montserrat"/>
              </a:rPr>
              <a:t>Yudha</a:t>
            </a:r>
            <a:r>
              <a:rPr lang="en-US" sz="2400" dirty="0">
                <a:solidFill>
                  <a:srgbClr val="000000"/>
                </a:solidFill>
                <a:latin typeface="Montserrat"/>
                <a:ea typeface="Montserrat"/>
                <a:cs typeface="Montserrat"/>
                <a:sym typeface="Montserrat"/>
              </a:rPr>
              <a:t> Bhakti, </a:t>
            </a:r>
            <a:r>
              <a:rPr lang="en-US" sz="2400" dirty="0" err="1">
                <a:solidFill>
                  <a:srgbClr val="000000"/>
                </a:solidFill>
                <a:latin typeface="Montserrat"/>
                <a:ea typeface="Montserrat"/>
                <a:cs typeface="Montserrat"/>
                <a:sym typeface="Montserrat"/>
              </a:rPr>
              <a:t>sebagai</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Staf</a:t>
            </a:r>
            <a:r>
              <a:rPr lang="en-US" sz="2400" dirty="0">
                <a:solidFill>
                  <a:srgbClr val="000000"/>
                </a:solidFill>
                <a:latin typeface="Montserrat"/>
                <a:ea typeface="Montserrat"/>
                <a:cs typeface="Montserrat"/>
                <a:sym typeface="Montserrat"/>
              </a:rPr>
              <a:t> Adm. </a:t>
            </a:r>
            <a:r>
              <a:rPr lang="en-US" sz="2400" dirty="0" err="1">
                <a:solidFill>
                  <a:srgbClr val="000000"/>
                </a:solidFill>
                <a:latin typeface="Montserrat"/>
                <a:ea typeface="Montserrat"/>
                <a:cs typeface="Montserrat"/>
                <a:sym typeface="Montserrat"/>
              </a:rPr>
              <a:t>Pinjaman</a:t>
            </a:r>
            <a:r>
              <a:rPr lang="en-US" sz="2400" dirty="0">
                <a:solidFill>
                  <a:srgbClr val="000000"/>
                </a:solidFill>
                <a:latin typeface="Montserrat"/>
                <a:ea typeface="Montserrat"/>
                <a:cs typeface="Montserrat"/>
                <a:sym typeface="Montserrat"/>
              </a:rPr>
              <a:t>, Account Officer, </a:t>
            </a:r>
            <a:r>
              <a:rPr lang="en-US" sz="2400" dirty="0" err="1">
                <a:solidFill>
                  <a:srgbClr val="000000"/>
                </a:solidFill>
                <a:latin typeface="Montserrat"/>
                <a:ea typeface="Montserrat"/>
                <a:cs typeface="Montserrat"/>
                <a:sym typeface="Montserrat"/>
              </a:rPr>
              <a:t>Kepala</a:t>
            </a:r>
            <a:r>
              <a:rPr lang="en-US" sz="2400" dirty="0">
                <a:solidFill>
                  <a:srgbClr val="000000"/>
                </a:solidFill>
                <a:latin typeface="Montserrat"/>
                <a:ea typeface="Montserrat"/>
                <a:cs typeface="Montserrat"/>
                <a:sym typeface="Montserrat"/>
              </a:rPr>
              <a:t> Unit KPR &amp; </a:t>
            </a:r>
            <a:r>
              <a:rPr lang="en-US" sz="2400" dirty="0" err="1">
                <a:solidFill>
                  <a:srgbClr val="000000"/>
                </a:solidFill>
                <a:latin typeface="Montserrat"/>
                <a:ea typeface="Montserrat"/>
                <a:cs typeface="Montserrat"/>
                <a:sym typeface="Montserrat"/>
              </a:rPr>
              <a:t>Konsumen</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Kepala</a:t>
            </a:r>
            <a:r>
              <a:rPr lang="en-US" sz="2400" dirty="0">
                <a:solidFill>
                  <a:srgbClr val="000000"/>
                </a:solidFill>
                <a:latin typeface="Montserrat"/>
                <a:ea typeface="Montserrat"/>
                <a:cs typeface="Montserrat"/>
                <a:sym typeface="Montserrat"/>
              </a:rPr>
              <a:t> Unit </a:t>
            </a:r>
            <a:r>
              <a:rPr lang="id-ID" sz="2400" dirty="0">
                <a:solidFill>
                  <a:srgbClr val="000000"/>
                </a:solidFill>
                <a:latin typeface="Montserrat"/>
                <a:ea typeface="Montserrat"/>
                <a:cs typeface="Montserrat"/>
                <a:sym typeface="Montserrat"/>
              </a:rPr>
              <a:t>Kredit Pensiun Kantor Pusat dan Kepala Unit</a:t>
            </a:r>
            <a:r>
              <a:rPr lang="en-US" sz="2400" dirty="0">
                <a:solidFill>
                  <a:srgbClr val="000000"/>
                </a:solidFill>
                <a:latin typeface="Montserrat"/>
                <a:ea typeface="Montserrat"/>
                <a:cs typeface="Montserrat"/>
                <a:sym typeface="Montserrat"/>
              </a:rPr>
              <a:t>Loan Monitoring;</a:t>
            </a:r>
          </a:p>
          <a:p>
            <a:pPr algn="just">
              <a:lnSpc>
                <a:spcPts val="3079"/>
              </a:lnSpc>
              <a:spcBef>
                <a:spcPct val="0"/>
              </a:spcBef>
            </a:pPr>
            <a:endParaRPr lang="en-US" sz="2400" dirty="0">
              <a:solidFill>
                <a:srgbClr val="000000"/>
              </a:solidFill>
              <a:latin typeface="Montserrat"/>
              <a:ea typeface="Montserrat"/>
              <a:cs typeface="Montserrat"/>
              <a:sym typeface="Montserrat"/>
            </a:endParaRPr>
          </a:p>
          <a:p>
            <a:pPr algn="just">
              <a:lnSpc>
                <a:spcPts val="3079"/>
              </a:lnSpc>
              <a:spcBef>
                <a:spcPct val="0"/>
              </a:spcBef>
            </a:pPr>
            <a:r>
              <a:rPr lang="id-ID" sz="2400" dirty="0">
                <a:solidFill>
                  <a:srgbClr val="000000"/>
                </a:solidFill>
                <a:latin typeface="Montserrat"/>
                <a:ea typeface="Montserrat"/>
                <a:cs typeface="Montserrat"/>
                <a:sym typeface="Montserrat"/>
              </a:rPr>
              <a:t>Tahun 2022 - 2023 s</a:t>
            </a:r>
            <a:r>
              <a:rPr lang="en-US" sz="2400" dirty="0" err="1">
                <a:solidFill>
                  <a:srgbClr val="000000"/>
                </a:solidFill>
                <a:latin typeface="Montserrat"/>
                <a:ea typeface="Montserrat"/>
                <a:cs typeface="Montserrat"/>
                <a:sym typeface="Montserrat"/>
              </a:rPr>
              <a:t>ebagai</a:t>
            </a:r>
            <a:r>
              <a:rPr lang="id-ID" sz="2400" dirty="0">
                <a:solidFill>
                  <a:srgbClr val="000000"/>
                </a:solidFill>
                <a:latin typeface="Montserrat"/>
                <a:ea typeface="Montserrat"/>
                <a:cs typeface="Montserrat"/>
                <a:sym typeface="Montserrat"/>
              </a:rPr>
              <a:t> Sekretaris Pengurus dan terakhir tahun 2025 s</a:t>
            </a:r>
            <a:r>
              <a:rPr lang="en-US" sz="2400" dirty="0" err="1">
                <a:solidFill>
                  <a:srgbClr val="000000"/>
                </a:solidFill>
                <a:latin typeface="Montserrat"/>
                <a:ea typeface="Montserrat"/>
                <a:cs typeface="Montserrat"/>
                <a:sym typeface="Montserrat"/>
              </a:rPr>
              <a:t>ebagai</a:t>
            </a:r>
            <a:r>
              <a:rPr lang="id-ID" sz="2400" dirty="0">
                <a:solidFill>
                  <a:srgbClr val="000000"/>
                </a:solidFill>
                <a:latin typeface="Montserrat"/>
                <a:ea typeface="Montserrat"/>
                <a:cs typeface="Montserrat"/>
                <a:sym typeface="Montserrat"/>
              </a:rPr>
              <a:t> Bendahara</a:t>
            </a:r>
            <a:r>
              <a:rPr lang="en-US" sz="2400" dirty="0">
                <a:solidFill>
                  <a:srgbClr val="000000"/>
                </a:solidFill>
                <a:latin typeface="Montserrat"/>
                <a:ea typeface="Montserrat"/>
                <a:cs typeface="Montserrat"/>
                <a:sym typeface="Montserrat"/>
              </a:rPr>
              <a:t> </a:t>
            </a:r>
            <a:r>
              <a:rPr lang="en-US" sz="2400" dirty="0" err="1">
                <a:solidFill>
                  <a:srgbClr val="000000"/>
                </a:solidFill>
                <a:latin typeface="Montserrat"/>
                <a:ea typeface="Montserrat"/>
                <a:cs typeface="Montserrat"/>
                <a:sym typeface="Montserrat"/>
              </a:rPr>
              <a:t>Pengurus</a:t>
            </a:r>
            <a:r>
              <a:rPr lang="id-ID" sz="2400" dirty="0">
                <a:solidFill>
                  <a:srgbClr val="000000"/>
                </a:solidFill>
                <a:latin typeface="Montserrat"/>
                <a:ea typeface="Montserrat"/>
                <a:cs typeface="Montserrat"/>
                <a:sym typeface="Montserrat"/>
              </a:rPr>
              <a:t> serta sebagai salah satu Pendiri </a:t>
            </a:r>
            <a:r>
              <a:rPr lang="en-US" sz="2400" dirty="0" err="1">
                <a:solidFill>
                  <a:srgbClr val="000000"/>
                </a:solidFill>
                <a:latin typeface="Montserrat"/>
                <a:ea typeface="Montserrat"/>
                <a:cs typeface="Montserrat"/>
                <a:sym typeface="Montserrat"/>
              </a:rPr>
              <a:t>Koperasi</a:t>
            </a:r>
            <a:r>
              <a:rPr lang="en-US" sz="2400" dirty="0">
                <a:solidFill>
                  <a:srgbClr val="000000"/>
                </a:solidFill>
                <a:latin typeface="Montserrat"/>
                <a:ea typeface="Montserrat"/>
                <a:cs typeface="Montserrat"/>
                <a:sym typeface="Montserrat"/>
              </a:rPr>
              <a:t> Surya </a:t>
            </a:r>
            <a:r>
              <a:rPr lang="en-US" sz="2400" dirty="0" err="1">
                <a:solidFill>
                  <a:srgbClr val="000000"/>
                </a:solidFill>
                <a:latin typeface="Montserrat"/>
                <a:ea typeface="Montserrat"/>
                <a:cs typeface="Montserrat"/>
                <a:sym typeface="Montserrat"/>
              </a:rPr>
              <a:t>Malika</a:t>
            </a:r>
            <a:r>
              <a:rPr lang="en-US" sz="2400" dirty="0">
                <a:solidFill>
                  <a:srgbClr val="000000"/>
                </a:solidFill>
                <a:latin typeface="Montserrat"/>
                <a:ea typeface="Montserrat"/>
                <a:cs typeface="Montserrat"/>
                <a:sym typeface="Montserrat"/>
              </a:rPr>
              <a:t> Sejahtera.</a:t>
            </a:r>
          </a:p>
        </p:txBody>
      </p:sp>
      <p:sp>
        <p:nvSpPr>
          <p:cNvPr id="21" name="TextBox 21"/>
          <p:cNvSpPr txBox="1"/>
          <p:nvPr/>
        </p:nvSpPr>
        <p:spPr>
          <a:xfrm>
            <a:off x="347900" y="2094095"/>
            <a:ext cx="7623849" cy="85407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Montserrat"/>
                <a:ea typeface="Montserrat"/>
                <a:cs typeface="Montserrat"/>
                <a:sym typeface="Montserrat"/>
              </a:rPr>
              <a:t>AGUS SUDIYANTO, SE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259" y="-5738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2162360">
            <a:off x="5941950" y="-2649770"/>
            <a:ext cx="11604120" cy="12218208"/>
          </a:xfrm>
          <a:custGeom>
            <a:avLst/>
            <a:gdLst/>
            <a:ahLst/>
            <a:cxnLst/>
            <a:rect l="l" t="t" r="r" b="b"/>
            <a:pathLst>
              <a:path w="11604120" h="12218208">
                <a:moveTo>
                  <a:pt x="0" y="0"/>
                </a:moveTo>
                <a:lnTo>
                  <a:pt x="11604120" y="0"/>
                </a:lnTo>
                <a:lnTo>
                  <a:pt x="11604120" y="12218208"/>
                </a:lnTo>
                <a:lnTo>
                  <a:pt x="0" y="12218208"/>
                </a:lnTo>
                <a:lnTo>
                  <a:pt x="0" y="0"/>
                </a:lnTo>
                <a:close/>
              </a:path>
            </a:pathLst>
          </a:custGeom>
          <a:blipFill>
            <a:blip r:embed="rId3">
              <a:alphaModFix amt="74000"/>
            </a:blip>
            <a:stretch>
              <a:fillRect l="-2645" r="-2645"/>
            </a:stretch>
          </a:blipFill>
        </p:spPr>
      </p:sp>
      <p:sp>
        <p:nvSpPr>
          <p:cNvPr id="4" name="Freeform 4"/>
          <p:cNvSpPr/>
          <p:nvPr/>
        </p:nvSpPr>
        <p:spPr>
          <a:xfrm rot="643619">
            <a:off x="10003997" y="-663925"/>
            <a:ext cx="11604120" cy="12218208"/>
          </a:xfrm>
          <a:custGeom>
            <a:avLst/>
            <a:gdLst/>
            <a:ahLst/>
            <a:cxnLst/>
            <a:rect l="l" t="t" r="r" b="b"/>
            <a:pathLst>
              <a:path w="11604120" h="12218208">
                <a:moveTo>
                  <a:pt x="0" y="0"/>
                </a:moveTo>
                <a:lnTo>
                  <a:pt x="11604119" y="0"/>
                </a:lnTo>
                <a:lnTo>
                  <a:pt x="11604119" y="12218208"/>
                </a:lnTo>
                <a:lnTo>
                  <a:pt x="0" y="12218208"/>
                </a:lnTo>
                <a:lnTo>
                  <a:pt x="0" y="0"/>
                </a:lnTo>
                <a:close/>
              </a:path>
            </a:pathLst>
          </a:custGeom>
          <a:blipFill>
            <a:blip r:embed="rId3">
              <a:alphaModFix amt="74000"/>
            </a:blip>
            <a:stretch>
              <a:fillRect l="-2645" r="-2645"/>
            </a:stretch>
          </a:blipFill>
        </p:spPr>
      </p:sp>
      <p:sp>
        <p:nvSpPr>
          <p:cNvPr id="5" name="Freeform 5"/>
          <p:cNvSpPr/>
          <p:nvPr/>
        </p:nvSpPr>
        <p:spPr>
          <a:xfrm>
            <a:off x="10536386" y="2566882"/>
            <a:ext cx="8565661" cy="8565661"/>
          </a:xfrm>
          <a:custGeom>
            <a:avLst/>
            <a:gdLst/>
            <a:ahLst/>
            <a:cxnLst/>
            <a:rect l="l" t="t" r="r" b="b"/>
            <a:pathLst>
              <a:path w="8565661" h="8565661">
                <a:moveTo>
                  <a:pt x="0" y="0"/>
                </a:moveTo>
                <a:lnTo>
                  <a:pt x="8565661" y="0"/>
                </a:lnTo>
                <a:lnTo>
                  <a:pt x="8565661" y="8565661"/>
                </a:lnTo>
                <a:lnTo>
                  <a:pt x="0" y="8565661"/>
                </a:lnTo>
                <a:lnTo>
                  <a:pt x="0" y="0"/>
                </a:lnTo>
                <a:close/>
              </a:path>
            </a:pathLst>
          </a:custGeom>
          <a:blipFill>
            <a:blip r:embed="rId4"/>
            <a:stretch>
              <a:fillRect/>
            </a:stretch>
          </a:blipFill>
        </p:spPr>
      </p:sp>
      <p:sp>
        <p:nvSpPr>
          <p:cNvPr id="6" name="Freeform 6"/>
          <p:cNvSpPr/>
          <p:nvPr/>
        </p:nvSpPr>
        <p:spPr>
          <a:xfrm>
            <a:off x="9772445" y="1486817"/>
            <a:ext cx="7938684" cy="8076298"/>
          </a:xfrm>
          <a:custGeom>
            <a:avLst/>
            <a:gdLst/>
            <a:ahLst/>
            <a:cxnLst/>
            <a:rect l="l" t="t" r="r" b="b"/>
            <a:pathLst>
              <a:path w="7938684" h="8076298">
                <a:moveTo>
                  <a:pt x="0" y="0"/>
                </a:moveTo>
                <a:lnTo>
                  <a:pt x="7938685" y="0"/>
                </a:lnTo>
                <a:lnTo>
                  <a:pt x="7938685" y="8076299"/>
                </a:lnTo>
                <a:lnTo>
                  <a:pt x="0" y="8076299"/>
                </a:lnTo>
                <a:lnTo>
                  <a:pt x="0" y="0"/>
                </a:lnTo>
                <a:close/>
              </a:path>
            </a:pathLst>
          </a:custGeom>
          <a:blipFill>
            <a:blip r:embed="rId5"/>
            <a:stretch>
              <a:fillRect l="-6030" t="-4223"/>
            </a:stretch>
          </a:blipFill>
        </p:spPr>
      </p:sp>
      <p:sp>
        <p:nvSpPr>
          <p:cNvPr id="7" name="Freeform 7"/>
          <p:cNvSpPr/>
          <p:nvPr/>
        </p:nvSpPr>
        <p:spPr>
          <a:xfrm>
            <a:off x="15292026" y="160691"/>
            <a:ext cx="2655573" cy="2652253"/>
          </a:xfrm>
          <a:custGeom>
            <a:avLst/>
            <a:gdLst/>
            <a:ahLst/>
            <a:cxnLst/>
            <a:rect l="l" t="t" r="r" b="b"/>
            <a:pathLst>
              <a:path w="2655573" h="2652253">
                <a:moveTo>
                  <a:pt x="0" y="0"/>
                </a:moveTo>
                <a:lnTo>
                  <a:pt x="2655573" y="0"/>
                </a:lnTo>
                <a:lnTo>
                  <a:pt x="2655573" y="2652253"/>
                </a:lnTo>
                <a:lnTo>
                  <a:pt x="0" y="26522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5891782" y="543090"/>
            <a:ext cx="1532261" cy="1509306"/>
          </a:xfrm>
          <a:custGeom>
            <a:avLst/>
            <a:gdLst/>
            <a:ahLst/>
            <a:cxnLst/>
            <a:rect l="l" t="t" r="r" b="b"/>
            <a:pathLst>
              <a:path w="1532261" h="1509306">
                <a:moveTo>
                  <a:pt x="0" y="0"/>
                </a:moveTo>
                <a:lnTo>
                  <a:pt x="1532261" y="0"/>
                </a:lnTo>
                <a:lnTo>
                  <a:pt x="1532261" y="1509306"/>
                </a:lnTo>
                <a:lnTo>
                  <a:pt x="0" y="1509306"/>
                </a:lnTo>
                <a:lnTo>
                  <a:pt x="0" y="0"/>
                </a:lnTo>
                <a:close/>
              </a:path>
            </a:pathLst>
          </a:custGeom>
          <a:blipFill>
            <a:blip r:embed="rId8"/>
            <a:stretch>
              <a:fillRect/>
            </a:stretch>
          </a:blipFill>
        </p:spPr>
      </p:sp>
      <p:grpSp>
        <p:nvGrpSpPr>
          <p:cNvPr id="9" name="Group 9"/>
          <p:cNvGrpSpPr/>
          <p:nvPr/>
        </p:nvGrpSpPr>
        <p:grpSpPr>
          <a:xfrm>
            <a:off x="400364" y="430104"/>
            <a:ext cx="9947360" cy="1456507"/>
            <a:chOff x="0" y="0"/>
            <a:chExt cx="2619881" cy="383607"/>
          </a:xfrm>
        </p:grpSpPr>
        <p:sp>
          <p:nvSpPr>
            <p:cNvPr id="10" name="Freeform 10"/>
            <p:cNvSpPr/>
            <p:nvPr/>
          </p:nvSpPr>
          <p:spPr>
            <a:xfrm>
              <a:off x="0" y="0"/>
              <a:ext cx="2619881" cy="383607"/>
            </a:xfrm>
            <a:custGeom>
              <a:avLst/>
              <a:gdLst/>
              <a:ahLst/>
              <a:cxnLst/>
              <a:rect l="l" t="t" r="r" b="b"/>
              <a:pathLst>
                <a:path w="2619881" h="383607">
                  <a:moveTo>
                    <a:pt x="77829" y="0"/>
                  </a:moveTo>
                  <a:lnTo>
                    <a:pt x="2542052" y="0"/>
                  </a:lnTo>
                  <a:cubicBezTo>
                    <a:pt x="2585036" y="0"/>
                    <a:pt x="2619881" y="34845"/>
                    <a:pt x="2619881" y="77829"/>
                  </a:cubicBezTo>
                  <a:lnTo>
                    <a:pt x="2619881" y="305778"/>
                  </a:lnTo>
                  <a:cubicBezTo>
                    <a:pt x="2619881" y="326419"/>
                    <a:pt x="2611681" y="346215"/>
                    <a:pt x="2597085" y="360811"/>
                  </a:cubicBezTo>
                  <a:cubicBezTo>
                    <a:pt x="2582490" y="375407"/>
                    <a:pt x="2562694" y="383607"/>
                    <a:pt x="2542052" y="383607"/>
                  </a:cubicBezTo>
                  <a:lnTo>
                    <a:pt x="77829" y="383607"/>
                  </a:lnTo>
                  <a:cubicBezTo>
                    <a:pt x="34845" y="383607"/>
                    <a:pt x="0" y="348762"/>
                    <a:pt x="0" y="305778"/>
                  </a:cubicBezTo>
                  <a:lnTo>
                    <a:pt x="0" y="77829"/>
                  </a:lnTo>
                  <a:cubicBezTo>
                    <a:pt x="0" y="34845"/>
                    <a:pt x="34845" y="0"/>
                    <a:pt x="77829" y="0"/>
                  </a:cubicBezTo>
                  <a:close/>
                </a:path>
              </a:pathLst>
            </a:custGeom>
            <a:gradFill rotWithShape="1">
              <a:gsLst>
                <a:gs pos="0">
                  <a:srgbClr val="003780">
                    <a:alpha val="100000"/>
                  </a:srgbClr>
                </a:gs>
                <a:gs pos="100000">
                  <a:srgbClr val="011F47">
                    <a:alpha val="100000"/>
                  </a:srgbClr>
                </a:gs>
              </a:gsLst>
              <a:lin ang="5400000"/>
            </a:gradFill>
          </p:spPr>
        </p:sp>
        <p:sp>
          <p:nvSpPr>
            <p:cNvPr id="11" name="TextBox 11"/>
            <p:cNvSpPr txBox="1"/>
            <p:nvPr/>
          </p:nvSpPr>
          <p:spPr>
            <a:xfrm>
              <a:off x="0" y="-133350"/>
              <a:ext cx="2619881" cy="516957"/>
            </a:xfrm>
            <a:prstGeom prst="rect">
              <a:avLst/>
            </a:prstGeom>
          </p:spPr>
          <p:txBody>
            <a:bodyPr lIns="50800" tIns="50800" rIns="50800" bIns="50800" rtlCol="0" anchor="ctr"/>
            <a:lstStyle/>
            <a:p>
              <a:pPr algn="ctr">
                <a:lnSpc>
                  <a:spcPts val="9799"/>
                </a:lnSpc>
              </a:pPr>
              <a:endParaRPr/>
            </a:p>
          </p:txBody>
        </p:sp>
      </p:grpSp>
      <p:sp>
        <p:nvSpPr>
          <p:cNvPr id="12" name="Freeform 12"/>
          <p:cNvSpPr/>
          <p:nvPr/>
        </p:nvSpPr>
        <p:spPr>
          <a:xfrm>
            <a:off x="347900" y="4850701"/>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345788" y="6298501"/>
            <a:ext cx="839999" cy="445199"/>
          </a:xfrm>
          <a:custGeom>
            <a:avLst/>
            <a:gdLst/>
            <a:ahLst/>
            <a:cxnLst/>
            <a:rect l="l" t="t" r="r" b="b"/>
            <a:pathLst>
              <a:path w="839999" h="445199">
                <a:moveTo>
                  <a:pt x="0" y="0"/>
                </a:moveTo>
                <a:lnTo>
                  <a:pt x="839999" y="0"/>
                </a:lnTo>
                <a:lnTo>
                  <a:pt x="839999" y="445200"/>
                </a:lnTo>
                <a:lnTo>
                  <a:pt x="0" y="4452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347900" y="7734300"/>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350576" y="9486900"/>
            <a:ext cx="839999" cy="445199"/>
          </a:xfrm>
          <a:custGeom>
            <a:avLst/>
            <a:gdLst/>
            <a:ahLst/>
            <a:cxnLst/>
            <a:rect l="l" t="t" r="r" b="b"/>
            <a:pathLst>
              <a:path w="839999" h="445199">
                <a:moveTo>
                  <a:pt x="0" y="0"/>
                </a:moveTo>
                <a:lnTo>
                  <a:pt x="839999" y="0"/>
                </a:lnTo>
                <a:lnTo>
                  <a:pt x="839999" y="445199"/>
                </a:lnTo>
                <a:lnTo>
                  <a:pt x="0" y="4451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6" name="Group 16"/>
          <p:cNvGrpSpPr/>
          <p:nvPr/>
        </p:nvGrpSpPr>
        <p:grpSpPr>
          <a:xfrm>
            <a:off x="528875" y="2994377"/>
            <a:ext cx="8729425" cy="85545"/>
            <a:chOff x="0" y="0"/>
            <a:chExt cx="2878514" cy="28208"/>
          </a:xfrm>
        </p:grpSpPr>
        <p:sp>
          <p:nvSpPr>
            <p:cNvPr id="17" name="Freeform 17"/>
            <p:cNvSpPr/>
            <p:nvPr/>
          </p:nvSpPr>
          <p:spPr>
            <a:xfrm>
              <a:off x="0" y="0"/>
              <a:ext cx="2878514" cy="28208"/>
            </a:xfrm>
            <a:custGeom>
              <a:avLst/>
              <a:gdLst/>
              <a:ahLst/>
              <a:cxnLst/>
              <a:rect l="l" t="t" r="r" b="b"/>
              <a:pathLst>
                <a:path w="2878514" h="28208">
                  <a:moveTo>
                    <a:pt x="14104" y="0"/>
                  </a:moveTo>
                  <a:lnTo>
                    <a:pt x="2864410" y="0"/>
                  </a:lnTo>
                  <a:cubicBezTo>
                    <a:pt x="2872199" y="0"/>
                    <a:pt x="2878514" y="6315"/>
                    <a:pt x="2878514" y="14104"/>
                  </a:cubicBezTo>
                  <a:lnTo>
                    <a:pt x="2878514" y="14104"/>
                  </a:lnTo>
                  <a:cubicBezTo>
                    <a:pt x="2878514" y="21894"/>
                    <a:pt x="2872199" y="28208"/>
                    <a:pt x="2864410" y="28208"/>
                  </a:cubicBezTo>
                  <a:lnTo>
                    <a:pt x="14104" y="28208"/>
                  </a:lnTo>
                  <a:cubicBezTo>
                    <a:pt x="6315" y="28208"/>
                    <a:pt x="0" y="21894"/>
                    <a:pt x="0" y="14104"/>
                  </a:cubicBezTo>
                  <a:lnTo>
                    <a:pt x="0" y="14104"/>
                  </a:lnTo>
                  <a:cubicBezTo>
                    <a:pt x="0" y="6315"/>
                    <a:pt x="6315" y="0"/>
                    <a:pt x="14104" y="0"/>
                  </a:cubicBezTo>
                  <a:close/>
                </a:path>
              </a:pathLst>
            </a:custGeom>
            <a:solidFill>
              <a:srgbClr val="003780"/>
            </a:solidFill>
          </p:spPr>
        </p:sp>
        <p:sp>
          <p:nvSpPr>
            <p:cNvPr id="18" name="TextBox 18"/>
            <p:cNvSpPr txBox="1"/>
            <p:nvPr/>
          </p:nvSpPr>
          <p:spPr>
            <a:xfrm>
              <a:off x="0" y="-38100"/>
              <a:ext cx="2878514" cy="66308"/>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767899" y="456782"/>
            <a:ext cx="9338395" cy="1193800"/>
          </a:xfrm>
          <a:prstGeom prst="rect">
            <a:avLst/>
          </a:prstGeom>
        </p:spPr>
        <p:txBody>
          <a:bodyPr lIns="0" tIns="0" rIns="0" bIns="0" rtlCol="0" anchor="t">
            <a:spAutoFit/>
          </a:bodyPr>
          <a:lstStyle/>
          <a:p>
            <a:pPr algn="l">
              <a:lnSpc>
                <a:spcPts val="9799"/>
              </a:lnSpc>
            </a:pPr>
            <a:r>
              <a:rPr lang="en-US" sz="6999" b="1">
                <a:solidFill>
                  <a:srgbClr val="FFCF01"/>
                </a:solidFill>
                <a:latin typeface="Montserrat Bold"/>
                <a:ea typeface="Montserrat Bold"/>
                <a:cs typeface="Montserrat Bold"/>
                <a:sym typeface="Montserrat Bold"/>
              </a:rPr>
              <a:t>PROFIL PENGURUS</a:t>
            </a:r>
          </a:p>
        </p:txBody>
      </p:sp>
      <p:sp>
        <p:nvSpPr>
          <p:cNvPr id="20" name="TextBox 20"/>
          <p:cNvSpPr txBox="1"/>
          <p:nvPr/>
        </p:nvSpPr>
        <p:spPr>
          <a:xfrm>
            <a:off x="1342659" y="4334047"/>
            <a:ext cx="7915641" cy="5786071"/>
          </a:xfrm>
          <a:prstGeom prst="rect">
            <a:avLst/>
          </a:prstGeom>
        </p:spPr>
        <p:txBody>
          <a:bodyPr lIns="0" tIns="0" rIns="0" bIns="0" rtlCol="0" anchor="t">
            <a:spAutoFit/>
          </a:bodyPr>
          <a:lstStyle/>
          <a:p>
            <a:pPr algn="just">
              <a:lnSpc>
                <a:spcPts val="2800"/>
              </a:lnSpc>
              <a:spcBef>
                <a:spcPct val="0"/>
              </a:spcBef>
            </a:pPr>
            <a:r>
              <a:rPr lang="id-ID" sz="2000" dirty="0">
                <a:solidFill>
                  <a:srgbClr val="000000"/>
                </a:solidFill>
                <a:latin typeface="Montserrat"/>
                <a:ea typeface="Montserrat"/>
                <a:cs typeface="Montserrat"/>
                <a:sym typeface="Montserrat"/>
              </a:rPr>
              <a:t>M</a:t>
            </a:r>
            <a:r>
              <a:rPr lang="en-US" sz="2000" dirty="0" err="1">
                <a:solidFill>
                  <a:srgbClr val="000000"/>
                </a:solidFill>
                <a:latin typeface="Montserrat"/>
                <a:ea typeface="Montserrat"/>
                <a:cs typeface="Montserrat"/>
                <a:sym typeface="Montserrat"/>
              </a:rPr>
              <a:t>emiliki</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pengalaman</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kerja</a:t>
            </a:r>
            <a:r>
              <a:rPr lang="en-US" sz="2000" dirty="0">
                <a:solidFill>
                  <a:srgbClr val="000000"/>
                </a:solidFill>
                <a:latin typeface="Montserrat"/>
                <a:ea typeface="Montserrat"/>
                <a:cs typeface="Montserrat"/>
                <a:sym typeface="Montserrat"/>
              </a:rPr>
              <a:t> di </a:t>
            </a:r>
            <a:r>
              <a:rPr lang="en-US" sz="2000" dirty="0" err="1">
                <a:solidFill>
                  <a:srgbClr val="000000"/>
                </a:solidFill>
                <a:latin typeface="Montserrat"/>
                <a:ea typeface="Montserrat"/>
                <a:cs typeface="Montserrat"/>
                <a:sym typeface="Montserrat"/>
              </a:rPr>
              <a:t>bidang</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perbankan</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selama</a:t>
            </a:r>
            <a:r>
              <a:rPr lang="en-US" sz="2000" dirty="0">
                <a:solidFill>
                  <a:srgbClr val="000000"/>
                </a:solidFill>
                <a:latin typeface="Montserrat"/>
                <a:ea typeface="Montserrat"/>
                <a:cs typeface="Montserrat"/>
                <a:sym typeface="Montserrat"/>
              </a:rPr>
              <a:t> 28 </a:t>
            </a:r>
            <a:r>
              <a:rPr lang="en-US" sz="2000" dirty="0" err="1">
                <a:solidFill>
                  <a:srgbClr val="000000"/>
                </a:solidFill>
                <a:latin typeface="Montserrat"/>
                <a:ea typeface="Montserrat"/>
                <a:cs typeface="Montserrat"/>
                <a:sym typeface="Montserrat"/>
              </a:rPr>
              <a:t>tahun</a:t>
            </a:r>
            <a:r>
              <a:rPr lang="en-US" sz="2000" dirty="0">
                <a:solidFill>
                  <a:srgbClr val="000000"/>
                </a:solidFill>
                <a:latin typeface="Montserrat"/>
                <a:ea typeface="Montserrat"/>
                <a:cs typeface="Montserrat"/>
                <a:sym typeface="Montserrat"/>
              </a:rPr>
              <a:t>; </a:t>
            </a:r>
          </a:p>
          <a:p>
            <a:pPr algn="just">
              <a:lnSpc>
                <a:spcPts val="2800"/>
              </a:lnSpc>
              <a:spcBef>
                <a:spcPct val="0"/>
              </a:spcBef>
            </a:pPr>
            <a:r>
              <a:rPr lang="en-US" sz="2000" dirty="0" err="1">
                <a:solidFill>
                  <a:srgbClr val="000000"/>
                </a:solidFill>
                <a:latin typeface="Montserrat"/>
                <a:ea typeface="Montserrat"/>
                <a:cs typeface="Montserrat"/>
                <a:sym typeface="Montserrat"/>
              </a:rPr>
              <a:t>Memulai</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karir</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perbankan</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sejak</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tahun</a:t>
            </a:r>
            <a:r>
              <a:rPr lang="en-US" sz="2000" dirty="0">
                <a:solidFill>
                  <a:srgbClr val="000000"/>
                </a:solidFill>
                <a:latin typeface="Montserrat"/>
                <a:ea typeface="Montserrat"/>
                <a:cs typeface="Montserrat"/>
                <a:sym typeface="Montserrat"/>
              </a:rPr>
              <a:t> 1993 di PT. Bank </a:t>
            </a:r>
            <a:r>
              <a:rPr lang="en-US" sz="2000" dirty="0" err="1">
                <a:solidFill>
                  <a:srgbClr val="000000"/>
                </a:solidFill>
                <a:latin typeface="Montserrat"/>
                <a:ea typeface="Montserrat"/>
                <a:cs typeface="Montserrat"/>
                <a:sym typeface="Montserrat"/>
              </a:rPr>
              <a:t>Lautan</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Berlian</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Internasional</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sebagai</a:t>
            </a:r>
            <a:r>
              <a:rPr lang="en-US" sz="2000" dirty="0">
                <a:solidFill>
                  <a:srgbClr val="000000"/>
                </a:solidFill>
                <a:latin typeface="Montserrat"/>
                <a:ea typeface="Montserrat"/>
                <a:cs typeface="Montserrat"/>
                <a:sym typeface="Montserrat"/>
              </a:rPr>
              <a:t> Staff Credit Analyst;</a:t>
            </a:r>
          </a:p>
          <a:p>
            <a:pPr algn="just">
              <a:lnSpc>
                <a:spcPts val="2800"/>
              </a:lnSpc>
              <a:spcBef>
                <a:spcPct val="0"/>
              </a:spcBef>
            </a:pPr>
            <a:endParaRPr lang="en-US" sz="2000" dirty="0">
              <a:solidFill>
                <a:srgbClr val="000000"/>
              </a:solidFill>
              <a:latin typeface="Montserrat"/>
              <a:ea typeface="Montserrat"/>
              <a:cs typeface="Montserrat"/>
              <a:sym typeface="Montserrat"/>
            </a:endParaRPr>
          </a:p>
          <a:p>
            <a:pPr algn="just">
              <a:lnSpc>
                <a:spcPts val="2800"/>
              </a:lnSpc>
              <a:spcBef>
                <a:spcPct val="0"/>
              </a:spcBef>
            </a:pPr>
            <a:r>
              <a:rPr lang="en-US" sz="2000" dirty="0" err="1">
                <a:solidFill>
                  <a:srgbClr val="000000"/>
                </a:solidFill>
                <a:latin typeface="Montserrat"/>
                <a:ea typeface="Montserrat"/>
                <a:cs typeface="Montserrat"/>
                <a:sym typeface="Montserrat"/>
              </a:rPr>
              <a:t>Tahun</a:t>
            </a:r>
            <a:r>
              <a:rPr lang="en-US" sz="2000" dirty="0">
                <a:solidFill>
                  <a:srgbClr val="000000"/>
                </a:solidFill>
                <a:latin typeface="Montserrat"/>
                <a:ea typeface="Montserrat"/>
                <a:cs typeface="Montserrat"/>
                <a:sym typeface="Montserrat"/>
              </a:rPr>
              <a:t> 2000 </a:t>
            </a:r>
            <a:r>
              <a:rPr lang="en-US" sz="2000" dirty="0" err="1">
                <a:solidFill>
                  <a:srgbClr val="000000"/>
                </a:solidFill>
                <a:latin typeface="Montserrat"/>
                <a:ea typeface="Montserrat"/>
                <a:cs typeface="Montserrat"/>
                <a:sym typeface="Montserrat"/>
              </a:rPr>
              <a:t>sebagai</a:t>
            </a:r>
            <a:r>
              <a:rPr lang="en-US" sz="2000" dirty="0">
                <a:solidFill>
                  <a:srgbClr val="000000"/>
                </a:solidFill>
                <a:latin typeface="Montserrat"/>
                <a:ea typeface="Montserrat"/>
                <a:cs typeface="Montserrat"/>
                <a:sym typeface="Montserrat"/>
              </a:rPr>
              <a:t> Staff Core Asset Administration BPPN (</a:t>
            </a:r>
            <a:r>
              <a:rPr lang="en-US" sz="2000" dirty="0" err="1">
                <a:solidFill>
                  <a:srgbClr val="000000"/>
                </a:solidFill>
                <a:latin typeface="Montserrat"/>
                <a:ea typeface="Montserrat"/>
                <a:cs typeface="Montserrat"/>
                <a:sym typeface="Montserrat"/>
              </a:rPr>
              <a:t>Badan</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Penyehatan</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Perbankan</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Nasional</a:t>
            </a:r>
            <a:r>
              <a:rPr lang="en-US" sz="2000" dirty="0">
                <a:solidFill>
                  <a:srgbClr val="000000"/>
                </a:solidFill>
                <a:latin typeface="Montserrat"/>
                <a:ea typeface="Montserrat"/>
                <a:cs typeface="Montserrat"/>
                <a:sym typeface="Montserrat"/>
              </a:rPr>
              <a:t>);</a:t>
            </a:r>
          </a:p>
          <a:p>
            <a:pPr algn="just">
              <a:lnSpc>
                <a:spcPts val="2800"/>
              </a:lnSpc>
              <a:spcBef>
                <a:spcPct val="0"/>
              </a:spcBef>
            </a:pPr>
            <a:endParaRPr lang="en-US" sz="2000" dirty="0">
              <a:solidFill>
                <a:srgbClr val="000000"/>
              </a:solidFill>
              <a:latin typeface="Montserrat"/>
              <a:ea typeface="Montserrat"/>
              <a:cs typeface="Montserrat"/>
              <a:sym typeface="Montserrat"/>
            </a:endParaRPr>
          </a:p>
          <a:p>
            <a:pPr algn="just">
              <a:lnSpc>
                <a:spcPts val="2800"/>
              </a:lnSpc>
              <a:spcBef>
                <a:spcPct val="0"/>
              </a:spcBef>
            </a:pPr>
            <a:r>
              <a:rPr lang="en-US" sz="2000" dirty="0" err="1">
                <a:solidFill>
                  <a:srgbClr val="000000"/>
                </a:solidFill>
                <a:latin typeface="Montserrat"/>
                <a:ea typeface="Montserrat"/>
                <a:cs typeface="Montserrat"/>
                <a:sym typeface="Montserrat"/>
              </a:rPr>
              <a:t>Tahun</a:t>
            </a:r>
            <a:r>
              <a:rPr lang="en-US" sz="2000" dirty="0">
                <a:solidFill>
                  <a:srgbClr val="000000"/>
                </a:solidFill>
                <a:latin typeface="Montserrat"/>
                <a:ea typeface="Montserrat"/>
                <a:cs typeface="Montserrat"/>
                <a:sym typeface="Montserrat"/>
              </a:rPr>
              <a:t> 2003 </a:t>
            </a:r>
            <a:r>
              <a:rPr lang="en-US" sz="2000" dirty="0" err="1">
                <a:solidFill>
                  <a:srgbClr val="000000"/>
                </a:solidFill>
                <a:latin typeface="Montserrat"/>
                <a:ea typeface="Montserrat"/>
                <a:cs typeface="Montserrat"/>
                <a:sym typeface="Montserrat"/>
              </a:rPr>
              <a:t>berkarir</a:t>
            </a:r>
            <a:r>
              <a:rPr lang="en-US" sz="2000" dirty="0">
                <a:solidFill>
                  <a:srgbClr val="000000"/>
                </a:solidFill>
                <a:latin typeface="Montserrat"/>
                <a:ea typeface="Montserrat"/>
                <a:cs typeface="Montserrat"/>
                <a:sym typeface="Montserrat"/>
              </a:rPr>
              <a:t> di IT Project Management PT. Bank </a:t>
            </a:r>
            <a:r>
              <a:rPr lang="en-US" sz="2000" dirty="0" err="1">
                <a:solidFill>
                  <a:srgbClr val="000000"/>
                </a:solidFill>
                <a:latin typeface="Montserrat"/>
                <a:ea typeface="Montserrat"/>
                <a:cs typeface="Montserrat"/>
                <a:sym typeface="Montserrat"/>
              </a:rPr>
              <a:t>Artha</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Graha</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Internasional</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Tbk</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sebagai</a:t>
            </a:r>
            <a:r>
              <a:rPr lang="en-US" sz="2000" dirty="0">
                <a:solidFill>
                  <a:srgbClr val="000000"/>
                </a:solidFill>
                <a:latin typeface="Montserrat"/>
                <a:ea typeface="Montserrat"/>
                <a:cs typeface="Montserrat"/>
                <a:sym typeface="Montserrat"/>
              </a:rPr>
              <a:t> IT Project Manager, </a:t>
            </a:r>
            <a:r>
              <a:rPr lang="en-US" sz="2000" dirty="0" err="1">
                <a:solidFill>
                  <a:srgbClr val="000000"/>
                </a:solidFill>
                <a:latin typeface="Montserrat"/>
                <a:ea typeface="Montserrat"/>
                <a:cs typeface="Montserrat"/>
                <a:sym typeface="Montserrat"/>
              </a:rPr>
              <a:t>Kepala</a:t>
            </a:r>
            <a:r>
              <a:rPr lang="en-US" sz="2000" dirty="0">
                <a:solidFill>
                  <a:srgbClr val="000000"/>
                </a:solidFill>
                <a:latin typeface="Montserrat"/>
                <a:ea typeface="Montserrat"/>
                <a:cs typeface="Montserrat"/>
                <a:sym typeface="Montserrat"/>
              </a:rPr>
              <a:t> Unit </a:t>
            </a:r>
            <a:r>
              <a:rPr lang="en-US" sz="2000" dirty="0" err="1">
                <a:solidFill>
                  <a:srgbClr val="000000"/>
                </a:solidFill>
                <a:latin typeface="Montserrat"/>
                <a:ea typeface="Montserrat"/>
                <a:cs typeface="Montserrat"/>
                <a:sym typeface="Montserrat"/>
              </a:rPr>
              <a:t>Operasional</a:t>
            </a:r>
            <a:r>
              <a:rPr lang="en-US" sz="2000" dirty="0">
                <a:solidFill>
                  <a:srgbClr val="000000"/>
                </a:solidFill>
                <a:latin typeface="Montserrat"/>
                <a:ea typeface="Montserrat"/>
                <a:cs typeface="Montserrat"/>
                <a:sym typeface="Montserrat"/>
              </a:rPr>
              <a:t> e-Banking, </a:t>
            </a:r>
            <a:r>
              <a:rPr lang="en-US" sz="2000" dirty="0" err="1">
                <a:solidFill>
                  <a:srgbClr val="000000"/>
                </a:solidFill>
                <a:latin typeface="Montserrat"/>
                <a:ea typeface="Montserrat"/>
                <a:cs typeface="Montserrat"/>
                <a:sym typeface="Montserrat"/>
              </a:rPr>
              <a:t>Kepala</a:t>
            </a:r>
            <a:r>
              <a:rPr lang="en-US" sz="2000" dirty="0">
                <a:solidFill>
                  <a:srgbClr val="000000"/>
                </a:solidFill>
                <a:latin typeface="Montserrat"/>
                <a:ea typeface="Montserrat"/>
                <a:cs typeface="Montserrat"/>
                <a:sym typeface="Montserrat"/>
              </a:rPr>
              <a:t> Unit </a:t>
            </a:r>
            <a:r>
              <a:rPr lang="en-US" sz="2000" dirty="0" err="1">
                <a:solidFill>
                  <a:srgbClr val="000000"/>
                </a:solidFill>
                <a:latin typeface="Montserrat"/>
                <a:ea typeface="Montserrat"/>
                <a:cs typeface="Montserrat"/>
                <a:sym typeface="Montserrat"/>
              </a:rPr>
              <a:t>Penjaminan</a:t>
            </a:r>
            <a:r>
              <a:rPr lang="en-US" sz="2000" dirty="0">
                <a:solidFill>
                  <a:srgbClr val="000000"/>
                </a:solidFill>
                <a:latin typeface="Montserrat"/>
                <a:ea typeface="Montserrat"/>
                <a:cs typeface="Montserrat"/>
                <a:sym typeface="Montserrat"/>
              </a:rPr>
              <a:t> / </a:t>
            </a:r>
            <a:r>
              <a:rPr lang="en-US" sz="2000" dirty="0" err="1">
                <a:solidFill>
                  <a:srgbClr val="000000"/>
                </a:solidFill>
                <a:latin typeface="Montserrat"/>
                <a:ea typeface="Montserrat"/>
                <a:cs typeface="Montserrat"/>
                <a:sym typeface="Montserrat"/>
              </a:rPr>
              <a:t>Asuransi</a:t>
            </a:r>
            <a:r>
              <a:rPr lang="en-US" sz="2000" dirty="0">
                <a:solidFill>
                  <a:srgbClr val="000000"/>
                </a:solidFill>
                <a:latin typeface="Montserrat"/>
                <a:ea typeface="Montserrat"/>
                <a:cs typeface="Montserrat"/>
                <a:sym typeface="Montserrat"/>
              </a:rPr>
              <a:t> KUR (</a:t>
            </a:r>
            <a:r>
              <a:rPr lang="en-US" sz="2000" dirty="0" err="1">
                <a:solidFill>
                  <a:srgbClr val="000000"/>
                </a:solidFill>
                <a:latin typeface="Montserrat"/>
                <a:ea typeface="Montserrat"/>
                <a:cs typeface="Montserrat"/>
                <a:sym typeface="Montserrat"/>
              </a:rPr>
              <a:t>Kredit</a:t>
            </a:r>
            <a:r>
              <a:rPr lang="en-US" sz="2000" dirty="0">
                <a:solidFill>
                  <a:srgbClr val="000000"/>
                </a:solidFill>
                <a:latin typeface="Montserrat"/>
                <a:ea typeface="Montserrat"/>
                <a:cs typeface="Montserrat"/>
                <a:sym typeface="Montserrat"/>
              </a:rPr>
              <a:t> Usaha Rakyat) </a:t>
            </a:r>
            <a:r>
              <a:rPr lang="en-US" sz="2000" dirty="0" err="1">
                <a:solidFill>
                  <a:srgbClr val="000000"/>
                </a:solidFill>
                <a:latin typeface="Montserrat"/>
                <a:ea typeface="Montserrat"/>
                <a:cs typeface="Montserrat"/>
                <a:sym typeface="Montserrat"/>
              </a:rPr>
              <a:t>dan</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Kepala</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Bagian</a:t>
            </a:r>
            <a:r>
              <a:rPr lang="en-US" sz="2000" dirty="0">
                <a:solidFill>
                  <a:srgbClr val="000000"/>
                </a:solidFill>
                <a:latin typeface="Montserrat"/>
                <a:ea typeface="Montserrat"/>
                <a:cs typeface="Montserrat"/>
                <a:sym typeface="Montserrat"/>
              </a:rPr>
              <a:t> Admin </a:t>
            </a:r>
            <a:r>
              <a:rPr lang="en-US" sz="2000" dirty="0" err="1">
                <a:solidFill>
                  <a:srgbClr val="000000"/>
                </a:solidFill>
                <a:latin typeface="Montserrat"/>
                <a:ea typeface="Montserrat"/>
                <a:cs typeface="Montserrat"/>
                <a:sym typeface="Montserrat"/>
              </a:rPr>
              <a:t>Kredit</a:t>
            </a:r>
            <a:r>
              <a:rPr lang="en-US" sz="2000" dirty="0">
                <a:solidFill>
                  <a:srgbClr val="000000"/>
                </a:solidFill>
                <a:latin typeface="Montserrat"/>
                <a:ea typeface="Montserrat"/>
                <a:cs typeface="Montserrat"/>
                <a:sym typeface="Montserrat"/>
              </a:rPr>
              <a:t> Retail </a:t>
            </a:r>
            <a:r>
              <a:rPr lang="en-US" sz="2000" dirty="0" err="1">
                <a:solidFill>
                  <a:srgbClr val="000000"/>
                </a:solidFill>
                <a:latin typeface="Montserrat"/>
                <a:ea typeface="Montserrat"/>
                <a:cs typeface="Montserrat"/>
                <a:sym typeface="Montserrat"/>
              </a:rPr>
              <a:t>sampai</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dengan</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tahun</a:t>
            </a:r>
            <a:r>
              <a:rPr lang="en-US" sz="2000" dirty="0">
                <a:solidFill>
                  <a:srgbClr val="000000"/>
                </a:solidFill>
                <a:latin typeface="Montserrat"/>
                <a:ea typeface="Montserrat"/>
                <a:cs typeface="Montserrat"/>
                <a:sym typeface="Montserrat"/>
              </a:rPr>
              <a:t> 2021;</a:t>
            </a:r>
          </a:p>
          <a:p>
            <a:pPr algn="just">
              <a:lnSpc>
                <a:spcPts val="2800"/>
              </a:lnSpc>
              <a:spcBef>
                <a:spcPct val="0"/>
              </a:spcBef>
            </a:pPr>
            <a:endParaRPr lang="en-US" sz="2000" dirty="0">
              <a:solidFill>
                <a:srgbClr val="000000"/>
              </a:solidFill>
              <a:latin typeface="Montserrat"/>
              <a:ea typeface="Montserrat"/>
              <a:cs typeface="Montserrat"/>
              <a:sym typeface="Montserrat"/>
            </a:endParaRPr>
          </a:p>
          <a:p>
            <a:pPr algn="just">
              <a:lnSpc>
                <a:spcPts val="3079"/>
              </a:lnSpc>
              <a:spcBef>
                <a:spcPct val="0"/>
              </a:spcBef>
            </a:pPr>
            <a:r>
              <a:rPr lang="id-ID" sz="2000" dirty="0">
                <a:solidFill>
                  <a:srgbClr val="000000"/>
                </a:solidFill>
                <a:latin typeface="Montserrat"/>
                <a:ea typeface="Montserrat"/>
                <a:cs typeface="Montserrat"/>
                <a:sym typeface="Montserrat"/>
              </a:rPr>
              <a:t>Tahun 2022 - 2025 s</a:t>
            </a:r>
            <a:r>
              <a:rPr lang="en-US" sz="2000" dirty="0" err="1">
                <a:solidFill>
                  <a:srgbClr val="000000"/>
                </a:solidFill>
                <a:latin typeface="Montserrat"/>
                <a:ea typeface="Montserrat"/>
                <a:cs typeface="Montserrat"/>
                <a:sym typeface="Montserrat"/>
              </a:rPr>
              <a:t>ebagai</a:t>
            </a:r>
            <a:r>
              <a:rPr lang="en-US" sz="2000" dirty="0">
                <a:solidFill>
                  <a:srgbClr val="000000"/>
                </a:solidFill>
                <a:latin typeface="Montserrat"/>
                <a:ea typeface="Montserrat"/>
                <a:cs typeface="Montserrat"/>
                <a:sym typeface="Montserrat"/>
              </a:rPr>
              <a:t> </a:t>
            </a:r>
            <a:r>
              <a:rPr lang="id-ID" sz="2000" dirty="0">
                <a:solidFill>
                  <a:srgbClr val="000000"/>
                </a:solidFill>
                <a:latin typeface="Montserrat"/>
                <a:ea typeface="Montserrat"/>
                <a:cs typeface="Montserrat"/>
                <a:sym typeface="Montserrat"/>
              </a:rPr>
              <a:t>Sekretaris</a:t>
            </a:r>
            <a:r>
              <a:rPr lang="en-US" sz="2000" dirty="0">
                <a:solidFill>
                  <a:srgbClr val="000000"/>
                </a:solidFill>
                <a:latin typeface="Montserrat"/>
                <a:ea typeface="Montserrat"/>
                <a:cs typeface="Montserrat"/>
                <a:sym typeface="Montserrat"/>
              </a:rPr>
              <a:t> </a:t>
            </a:r>
            <a:r>
              <a:rPr lang="en-US" sz="2000" dirty="0" err="1">
                <a:solidFill>
                  <a:srgbClr val="000000"/>
                </a:solidFill>
                <a:latin typeface="Montserrat"/>
                <a:ea typeface="Montserrat"/>
                <a:cs typeface="Montserrat"/>
                <a:sym typeface="Montserrat"/>
              </a:rPr>
              <a:t>Pengurus</a:t>
            </a:r>
            <a:r>
              <a:rPr lang="id-ID" sz="2000" dirty="0">
                <a:solidFill>
                  <a:srgbClr val="000000"/>
                </a:solidFill>
                <a:latin typeface="Montserrat"/>
                <a:ea typeface="Montserrat"/>
                <a:cs typeface="Montserrat"/>
                <a:sym typeface="Montserrat"/>
              </a:rPr>
              <a:t> dan salah satu Pendiri </a:t>
            </a:r>
            <a:r>
              <a:rPr lang="en-US" sz="2000" dirty="0" err="1">
                <a:solidFill>
                  <a:srgbClr val="000000"/>
                </a:solidFill>
                <a:latin typeface="Montserrat"/>
                <a:ea typeface="Montserrat"/>
                <a:cs typeface="Montserrat"/>
                <a:sym typeface="Montserrat"/>
              </a:rPr>
              <a:t>Koperasi</a:t>
            </a:r>
            <a:r>
              <a:rPr lang="en-US" sz="2000" dirty="0">
                <a:solidFill>
                  <a:srgbClr val="000000"/>
                </a:solidFill>
                <a:latin typeface="Montserrat"/>
                <a:ea typeface="Montserrat"/>
                <a:cs typeface="Montserrat"/>
                <a:sym typeface="Montserrat"/>
              </a:rPr>
              <a:t> Surya </a:t>
            </a:r>
            <a:r>
              <a:rPr lang="en-US" sz="2000" dirty="0" err="1">
                <a:solidFill>
                  <a:srgbClr val="000000"/>
                </a:solidFill>
                <a:latin typeface="Montserrat"/>
                <a:ea typeface="Montserrat"/>
                <a:cs typeface="Montserrat"/>
                <a:sym typeface="Montserrat"/>
              </a:rPr>
              <a:t>Malika</a:t>
            </a:r>
            <a:r>
              <a:rPr lang="en-US" sz="2000" dirty="0">
                <a:solidFill>
                  <a:srgbClr val="000000"/>
                </a:solidFill>
                <a:latin typeface="Montserrat"/>
                <a:ea typeface="Montserrat"/>
                <a:cs typeface="Montserrat"/>
                <a:sym typeface="Montserrat"/>
              </a:rPr>
              <a:t> Sejahtera.</a:t>
            </a:r>
          </a:p>
        </p:txBody>
      </p:sp>
      <p:sp>
        <p:nvSpPr>
          <p:cNvPr id="21" name="TextBox 21"/>
          <p:cNvSpPr txBox="1"/>
          <p:nvPr/>
        </p:nvSpPr>
        <p:spPr>
          <a:xfrm>
            <a:off x="321093" y="2092219"/>
            <a:ext cx="8965782" cy="85407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Montserrat"/>
                <a:ea typeface="Montserrat"/>
                <a:cs typeface="Montserrat"/>
                <a:sym typeface="Montserrat"/>
              </a:rPr>
              <a:t>FERRY PERKASA ALAM, SE</a:t>
            </a:r>
          </a:p>
        </p:txBody>
      </p:sp>
      <p:sp>
        <p:nvSpPr>
          <p:cNvPr id="22" name="TextBox 22"/>
          <p:cNvSpPr txBox="1"/>
          <p:nvPr/>
        </p:nvSpPr>
        <p:spPr>
          <a:xfrm>
            <a:off x="528875" y="2984672"/>
            <a:ext cx="7623849" cy="854075"/>
          </a:xfrm>
          <a:prstGeom prst="rect">
            <a:avLst/>
          </a:prstGeom>
        </p:spPr>
        <p:txBody>
          <a:bodyPr lIns="0" tIns="0" rIns="0" bIns="0" rtlCol="0" anchor="t">
            <a:spAutoFit/>
          </a:bodyPr>
          <a:lstStyle/>
          <a:p>
            <a:pPr algn="l">
              <a:lnSpc>
                <a:spcPts val="7000"/>
              </a:lnSpc>
              <a:spcBef>
                <a:spcPct val="0"/>
              </a:spcBef>
            </a:pPr>
            <a:r>
              <a:rPr lang="en-US" sz="5000" b="1" dirty="0">
                <a:solidFill>
                  <a:srgbClr val="000000"/>
                </a:solidFill>
                <a:latin typeface="Montserrat Bold"/>
                <a:ea typeface="Montserrat Bold"/>
                <a:cs typeface="Montserrat Bold"/>
                <a:sym typeface="Montserrat Bold"/>
              </a:rPr>
              <a:t>SEKR</a:t>
            </a:r>
            <a:r>
              <a:rPr lang="id-ID" sz="5000" b="1" dirty="0">
                <a:solidFill>
                  <a:srgbClr val="000000"/>
                </a:solidFill>
                <a:latin typeface="Montserrat Bold"/>
                <a:ea typeface="Montserrat Bold"/>
                <a:cs typeface="Montserrat Bold"/>
                <a:sym typeface="Montserrat Bold"/>
              </a:rPr>
              <a:t>E</a:t>
            </a:r>
            <a:r>
              <a:rPr lang="en-US" sz="5000" b="1" dirty="0">
                <a:solidFill>
                  <a:srgbClr val="000000"/>
                </a:solidFill>
                <a:latin typeface="Montserrat Bold"/>
                <a:ea typeface="Montserrat Bold"/>
                <a:cs typeface="Montserrat Bold"/>
                <a:sym typeface="Montserrat Bold"/>
              </a:rPr>
              <a:t>TARIS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TotalTime>
  <Words>2010</Words>
  <Application>Microsoft Office PowerPoint</Application>
  <PresentationFormat>Custom</PresentationFormat>
  <Paragraphs>244</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TT Norms Bold</vt:lpstr>
      <vt:lpstr>Calibri</vt:lpstr>
      <vt:lpstr>Montserrat</vt:lpstr>
      <vt:lpstr>Montserrat Bold Italics</vt:lpstr>
      <vt:lpstr>Montserrat Bold</vt:lpstr>
      <vt:lpstr>TT Norms</vt:lpstr>
      <vt:lpstr>Arial</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KOPERASI JASA INSAN JAYA SEJAHTERA</dc:title>
  <dc:creator>hpnew</dc:creator>
  <cp:lastModifiedBy>hp new</cp:lastModifiedBy>
  <cp:revision>23</cp:revision>
  <dcterms:created xsi:type="dcterms:W3CDTF">2006-08-16T00:00:00Z</dcterms:created>
  <dcterms:modified xsi:type="dcterms:W3CDTF">2025-01-18T09:22:30Z</dcterms:modified>
  <dc:identifier>DAGbH6MviAQ</dc:identifier>
</cp:coreProperties>
</file>